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80" r:id="rId4"/>
    <p:sldId id="28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A397C4-FFCD-40B4-94F7-EA11DE1FD0A4}">
          <p14:sldIdLst>
            <p14:sldId id="256"/>
            <p14:sldId id="257"/>
            <p14:sldId id="280"/>
            <p14:sldId id="281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Wi Fi Extender</cx:pt>
          <cx:pt idx="1">USB Flash Drives</cx:pt>
          <cx:pt idx="2">External Solid State Devices</cx:pt>
          <cx:pt idx="3">Motherboard</cx:pt>
          <cx:pt idx="4">Processors</cx:pt>
          <cx:pt idx="5">Graphic Card</cx:pt>
          <cx:pt idx="6">Internal HDD</cx:pt>
          <cx:pt idx="7">Batteries</cx:pt>
          <cx:pt idx="8">Keyboard</cx:pt>
          <cx:pt idx="9">Mouse</cx:pt>
          <cx:pt idx="10">Gaming Laptop</cx:pt>
          <cx:pt idx="11">Business Laptop</cx:pt>
          <cx:pt idx="12">Personal Laptop</cx:pt>
          <cx:pt idx="13">Business Desktop</cx:pt>
          <cx:pt idx="14">Personal Desktop</cx:pt>
        </cx:lvl>
        <cx:lvl ptCount="16">
          <cx:pt idx="0">Networking</cx:pt>
          <cx:pt idx="1">Storage</cx:pt>
          <cx:pt idx="2">Storage</cx:pt>
          <cx:pt idx="3">Peripherals</cx:pt>
          <cx:pt idx="4">Peripherals</cx:pt>
          <cx:pt idx="5">Peripherals</cx:pt>
          <cx:pt idx="6">Peripherals</cx:pt>
          <cx:pt idx="7">Accessories</cx:pt>
          <cx:pt idx="8">Accessories</cx:pt>
          <cx:pt idx="9">Accessories</cx:pt>
          <cx:pt idx="10">Notebook</cx:pt>
          <cx:pt idx="11">Notebook</cx:pt>
          <cx:pt idx="12">Notebook</cx:pt>
          <cx:pt idx="13">Desktop</cx:pt>
          <cx:pt idx="14">Desktop</cx:pt>
        </cx:lvl>
        <cx:lvl ptCount="16">
          <cx:pt idx="0">N &amp; S</cx:pt>
          <cx:pt idx="1">N &amp; S</cx:pt>
          <cx:pt idx="2">N &amp; S</cx:pt>
          <cx:pt idx="3">P &amp; A</cx:pt>
          <cx:pt idx="4">P &amp; A</cx:pt>
          <cx:pt idx="5">P &amp; A</cx:pt>
          <cx:pt idx="6">P &amp; A</cx:pt>
          <cx:pt idx="7">P &amp; A</cx:pt>
          <cx:pt idx="8">P &amp; A</cx:pt>
          <cx:pt idx="9">P &amp; A</cx:pt>
          <cx:pt idx="10">PC</cx:pt>
          <cx:pt idx="11">PC</cx:pt>
          <cx:pt idx="12">PC</cx:pt>
          <cx:pt idx="13">PC</cx:pt>
          <cx:pt idx="14">PC</cx:pt>
        </cx:lvl>
      </cx:strDim>
      <cx:numDim type="size">
        <cx:f>Sheet1!$D$2:$D$17</cx:f>
        <cx:lvl ptCount="16" formatCode="General">
          <cx:pt idx="0">9</cx:pt>
          <cx:pt idx="1">12</cx:pt>
          <cx:pt idx="2">15</cx:pt>
          <cx:pt idx="3">20</cx:pt>
          <cx:pt idx="4">18</cx:pt>
          <cx:pt idx="5">36</cx:pt>
          <cx:pt idx="6">10</cx:pt>
          <cx:pt idx="7">20</cx:pt>
          <cx:pt idx="8">48</cx:pt>
          <cx:pt idx="9">48</cx:pt>
          <cx:pt idx="10">40</cx:pt>
          <cx:pt idx="11">28</cx:pt>
          <cx:pt idx="12">61</cx:pt>
          <cx:pt idx="13">16</cx:pt>
          <cx:pt idx="14">16</cx:pt>
        </cx:lvl>
      </cx:numDim>
    </cx:data>
  </cx:chartData>
  <cx:chart>
    <cx:plotArea>
      <cx:plotAreaRegion>
        <cx:series layoutId="sunburst" uniqueId="{6B95909C-FDBC-448D-8427-8CC5ACC0891D}" formatIdx="0">
          <cx:tx>
            <cx:txData>
              <cx:f>Sheet1!$D$1</cx:f>
              <cx:v>Series1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srgbClr val="000000">
                <a:lumMod val="75000"/>
                <a:lumOff val="25000"/>
              </a:srgbClr>
            </a:solidFill>
            <a:latin typeface="Gill Sans MT" panose="020B0502020104020203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CAB42-B25F-4DF1-A972-9F6B0EA22601}" type="doc">
      <dgm:prSet loTypeId="urn:microsoft.com/office/officeart/2005/8/layout/vList3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IN"/>
        </a:p>
      </dgm:t>
    </dgm:pt>
    <dgm:pt modelId="{26D42C70-6142-4457-A53D-D072387AA145}">
      <dgm:prSet/>
      <dgm:spPr/>
      <dgm:t>
        <a:bodyPr/>
        <a:lstStyle/>
        <a:p>
          <a:r>
            <a:rPr lang="en-US" b="1" i="0"/>
            <a:t>Highest Production Volume</a:t>
          </a:r>
          <a:r>
            <a:rPr lang="en-US" b="0" i="0"/>
            <a:t>: Notebooks lead with the highest number of products manufactured.</a:t>
          </a:r>
          <a:endParaRPr lang="en-IN"/>
        </a:p>
      </dgm:t>
    </dgm:pt>
    <dgm:pt modelId="{152005A3-A487-4A1D-BCDB-AEF88B557127}" type="parTrans" cxnId="{AF897A2F-8010-4C6B-905D-886F2FD1FB78}">
      <dgm:prSet/>
      <dgm:spPr/>
      <dgm:t>
        <a:bodyPr/>
        <a:lstStyle/>
        <a:p>
          <a:endParaRPr lang="en-IN"/>
        </a:p>
      </dgm:t>
    </dgm:pt>
    <dgm:pt modelId="{CCFAE743-1EE5-4625-885B-B60414E0F9B0}" type="sibTrans" cxnId="{AF897A2F-8010-4C6B-905D-886F2FD1FB78}">
      <dgm:prSet/>
      <dgm:spPr/>
      <dgm:t>
        <a:bodyPr/>
        <a:lstStyle/>
        <a:p>
          <a:endParaRPr lang="en-IN"/>
        </a:p>
      </dgm:t>
    </dgm:pt>
    <dgm:pt modelId="{6B27D81E-BF9C-47F7-8B44-DC68379E7C51}">
      <dgm:prSet/>
      <dgm:spPr/>
      <dgm:t>
        <a:bodyPr/>
        <a:lstStyle/>
        <a:p>
          <a:r>
            <a:rPr lang="en-US" b="1" i="0"/>
            <a:t>Lowest Production Volume</a:t>
          </a:r>
          <a:r>
            <a:rPr lang="en-US" b="0" i="0"/>
            <a:t>: Networking products have the least number of products.</a:t>
          </a:r>
          <a:endParaRPr lang="en-IN"/>
        </a:p>
      </dgm:t>
    </dgm:pt>
    <dgm:pt modelId="{3BF446F3-4D75-480A-9C50-3103E9EFB094}" type="parTrans" cxnId="{B4F3BB8F-621F-43C6-96C2-BB7CAA0DFD72}">
      <dgm:prSet/>
      <dgm:spPr/>
      <dgm:t>
        <a:bodyPr/>
        <a:lstStyle/>
        <a:p>
          <a:endParaRPr lang="en-IN"/>
        </a:p>
      </dgm:t>
    </dgm:pt>
    <dgm:pt modelId="{D6F42601-5446-40AD-96B8-E8A945967074}" type="sibTrans" cxnId="{B4F3BB8F-621F-43C6-96C2-BB7CAA0DFD72}">
      <dgm:prSet/>
      <dgm:spPr/>
      <dgm:t>
        <a:bodyPr/>
        <a:lstStyle/>
        <a:p>
          <a:endParaRPr lang="en-IN"/>
        </a:p>
      </dgm:t>
    </dgm:pt>
    <dgm:pt modelId="{2352AEE6-E1D0-4D75-987C-664FCFD423CD}" type="pres">
      <dgm:prSet presAssocID="{002CAB42-B25F-4DF1-A972-9F6B0EA22601}" presName="linearFlow" presStyleCnt="0">
        <dgm:presLayoutVars>
          <dgm:dir/>
          <dgm:resizeHandles val="exact"/>
        </dgm:presLayoutVars>
      </dgm:prSet>
      <dgm:spPr/>
    </dgm:pt>
    <dgm:pt modelId="{871655D2-6DA0-436C-B953-872208CEA9A3}" type="pres">
      <dgm:prSet presAssocID="{26D42C70-6142-4457-A53D-D072387AA145}" presName="composite" presStyleCnt="0"/>
      <dgm:spPr/>
    </dgm:pt>
    <dgm:pt modelId="{8F65D444-9C3E-45E2-B2EF-81E13DC8CF9F}" type="pres">
      <dgm:prSet presAssocID="{26D42C70-6142-4457-A53D-D072387AA145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221B7DB8-3564-48D7-97E3-DB84C7E93379}" type="pres">
      <dgm:prSet presAssocID="{26D42C70-6142-4457-A53D-D072387AA145}" presName="txShp" presStyleLbl="node1" presStyleIdx="0" presStyleCnt="2">
        <dgm:presLayoutVars>
          <dgm:bulletEnabled val="1"/>
        </dgm:presLayoutVars>
      </dgm:prSet>
      <dgm:spPr/>
    </dgm:pt>
    <dgm:pt modelId="{0F706608-B384-4AAF-AA12-719D0F27FF18}" type="pres">
      <dgm:prSet presAssocID="{CCFAE743-1EE5-4625-885B-B60414E0F9B0}" presName="spacing" presStyleCnt="0"/>
      <dgm:spPr/>
    </dgm:pt>
    <dgm:pt modelId="{ECCF7D8F-5EE9-4D23-8F74-1AF98632B8F6}" type="pres">
      <dgm:prSet presAssocID="{6B27D81E-BF9C-47F7-8B44-DC68379E7C51}" presName="composite" presStyleCnt="0"/>
      <dgm:spPr/>
    </dgm:pt>
    <dgm:pt modelId="{CA59386A-8FAC-40CF-A164-A8E31CB9A7D7}" type="pres">
      <dgm:prSet presAssocID="{6B27D81E-BF9C-47F7-8B44-DC68379E7C51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9FE53D4-A1EB-4590-962B-4789FBCA64C0}" type="pres">
      <dgm:prSet presAssocID="{6B27D81E-BF9C-47F7-8B44-DC68379E7C51}" presName="txShp" presStyleLbl="node1" presStyleIdx="1" presStyleCnt="2">
        <dgm:presLayoutVars>
          <dgm:bulletEnabled val="1"/>
        </dgm:presLayoutVars>
      </dgm:prSet>
      <dgm:spPr/>
    </dgm:pt>
  </dgm:ptLst>
  <dgm:cxnLst>
    <dgm:cxn modelId="{AF897A2F-8010-4C6B-905D-886F2FD1FB78}" srcId="{002CAB42-B25F-4DF1-A972-9F6B0EA22601}" destId="{26D42C70-6142-4457-A53D-D072387AA145}" srcOrd="0" destOrd="0" parTransId="{152005A3-A487-4A1D-BCDB-AEF88B557127}" sibTransId="{CCFAE743-1EE5-4625-885B-B60414E0F9B0}"/>
    <dgm:cxn modelId="{D2FE4871-8847-42AC-AB4C-4191E2F90B70}" type="presOf" srcId="{26D42C70-6142-4457-A53D-D072387AA145}" destId="{221B7DB8-3564-48D7-97E3-DB84C7E93379}" srcOrd="0" destOrd="0" presId="urn:microsoft.com/office/officeart/2005/8/layout/vList3"/>
    <dgm:cxn modelId="{9D4B5078-F956-46DB-928D-BD47AB178C73}" type="presOf" srcId="{002CAB42-B25F-4DF1-A972-9F6B0EA22601}" destId="{2352AEE6-E1D0-4D75-987C-664FCFD423CD}" srcOrd="0" destOrd="0" presId="urn:microsoft.com/office/officeart/2005/8/layout/vList3"/>
    <dgm:cxn modelId="{EF7A3B8F-A5A4-4559-B634-2848C216AAE5}" type="presOf" srcId="{6B27D81E-BF9C-47F7-8B44-DC68379E7C51}" destId="{19FE53D4-A1EB-4590-962B-4789FBCA64C0}" srcOrd="0" destOrd="0" presId="urn:microsoft.com/office/officeart/2005/8/layout/vList3"/>
    <dgm:cxn modelId="{B4F3BB8F-621F-43C6-96C2-BB7CAA0DFD72}" srcId="{002CAB42-B25F-4DF1-A972-9F6B0EA22601}" destId="{6B27D81E-BF9C-47F7-8B44-DC68379E7C51}" srcOrd="1" destOrd="0" parTransId="{3BF446F3-4D75-480A-9C50-3103E9EFB094}" sibTransId="{D6F42601-5446-40AD-96B8-E8A945967074}"/>
    <dgm:cxn modelId="{AC61543C-F029-4B6C-ACE3-99ADF95E39FB}" type="presParOf" srcId="{2352AEE6-E1D0-4D75-987C-664FCFD423CD}" destId="{871655D2-6DA0-436C-B953-872208CEA9A3}" srcOrd="0" destOrd="0" presId="urn:microsoft.com/office/officeart/2005/8/layout/vList3"/>
    <dgm:cxn modelId="{CBA4DACB-A89A-40A1-8A01-4C8604550FB9}" type="presParOf" srcId="{871655D2-6DA0-436C-B953-872208CEA9A3}" destId="{8F65D444-9C3E-45E2-B2EF-81E13DC8CF9F}" srcOrd="0" destOrd="0" presId="urn:microsoft.com/office/officeart/2005/8/layout/vList3"/>
    <dgm:cxn modelId="{2A4C26B9-1108-4E58-83D4-3A95DB3348E3}" type="presParOf" srcId="{871655D2-6DA0-436C-B953-872208CEA9A3}" destId="{221B7DB8-3564-48D7-97E3-DB84C7E93379}" srcOrd="1" destOrd="0" presId="urn:microsoft.com/office/officeart/2005/8/layout/vList3"/>
    <dgm:cxn modelId="{96F9503D-B96D-4586-B175-2447A010A7BC}" type="presParOf" srcId="{2352AEE6-E1D0-4D75-987C-664FCFD423CD}" destId="{0F706608-B384-4AAF-AA12-719D0F27FF18}" srcOrd="1" destOrd="0" presId="urn:microsoft.com/office/officeart/2005/8/layout/vList3"/>
    <dgm:cxn modelId="{6DEB6601-BCF7-4A09-9E9A-FD4452F59680}" type="presParOf" srcId="{2352AEE6-E1D0-4D75-987C-664FCFD423CD}" destId="{ECCF7D8F-5EE9-4D23-8F74-1AF98632B8F6}" srcOrd="2" destOrd="0" presId="urn:microsoft.com/office/officeart/2005/8/layout/vList3"/>
    <dgm:cxn modelId="{1C7CF325-184D-4CF6-ACEA-B6A456E40F9A}" type="presParOf" srcId="{ECCF7D8F-5EE9-4D23-8F74-1AF98632B8F6}" destId="{CA59386A-8FAC-40CF-A164-A8E31CB9A7D7}" srcOrd="0" destOrd="0" presId="urn:microsoft.com/office/officeart/2005/8/layout/vList3"/>
    <dgm:cxn modelId="{1F3E6C04-79D2-4F79-BDD9-2CA241D82F09}" type="presParOf" srcId="{ECCF7D8F-5EE9-4D23-8F74-1AF98632B8F6}" destId="{19FE53D4-A1EB-4590-962B-4789FBCA64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437259-676D-4274-BA39-EFC9F0F3E0FB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DBC5350-CD6E-4489-B205-297402B4AC62}">
      <dgm:prSet/>
      <dgm:spPr/>
      <dgm:t>
        <a:bodyPr/>
        <a:lstStyle/>
        <a:p>
          <a:r>
            <a:rPr lang="en-US" b="1"/>
            <a:t>Top 5 Indian customers with highest average discount in FY 2021</a:t>
          </a:r>
          <a:r>
            <a:rPr lang="en-US" b="0" i="0"/>
            <a:t>:</a:t>
          </a:r>
          <a:endParaRPr lang="en-IN"/>
        </a:p>
      </dgm:t>
    </dgm:pt>
    <dgm:pt modelId="{B20612FC-E07A-4CDA-AE7F-44113C578713}" type="parTrans" cxnId="{0817F36C-F244-4271-BB88-C681288CB2A8}">
      <dgm:prSet/>
      <dgm:spPr/>
      <dgm:t>
        <a:bodyPr/>
        <a:lstStyle/>
        <a:p>
          <a:endParaRPr lang="en-IN"/>
        </a:p>
      </dgm:t>
    </dgm:pt>
    <dgm:pt modelId="{70CBB975-C37B-4909-8FFD-7776E88E2929}" type="sibTrans" cxnId="{0817F36C-F244-4271-BB88-C681288CB2A8}">
      <dgm:prSet/>
      <dgm:spPr/>
      <dgm:t>
        <a:bodyPr/>
        <a:lstStyle/>
        <a:p>
          <a:endParaRPr lang="en-IN"/>
        </a:p>
      </dgm:t>
    </dgm:pt>
    <dgm:pt modelId="{1F3E7E60-FBD3-4318-B795-825189456067}">
      <dgm:prSet/>
      <dgm:spPr/>
      <dgm:t>
        <a:bodyPr/>
        <a:lstStyle/>
        <a:p>
          <a:r>
            <a:rPr lang="en-IN"/>
            <a:t>Flipkart – 30.83% </a:t>
          </a:r>
        </a:p>
      </dgm:t>
    </dgm:pt>
    <dgm:pt modelId="{E1F14959-2B45-4990-83A7-256B9DAFA487}" type="parTrans" cxnId="{5149D6F9-2C5C-4F9A-B056-2C6058B43C97}">
      <dgm:prSet/>
      <dgm:spPr/>
      <dgm:t>
        <a:bodyPr/>
        <a:lstStyle/>
        <a:p>
          <a:endParaRPr lang="en-IN"/>
        </a:p>
      </dgm:t>
    </dgm:pt>
    <dgm:pt modelId="{B65BC3A4-4006-49E2-88BB-ECE742289C8F}" type="sibTrans" cxnId="{5149D6F9-2C5C-4F9A-B056-2C6058B43C97}">
      <dgm:prSet/>
      <dgm:spPr/>
      <dgm:t>
        <a:bodyPr/>
        <a:lstStyle/>
        <a:p>
          <a:endParaRPr lang="en-IN"/>
        </a:p>
      </dgm:t>
    </dgm:pt>
    <dgm:pt modelId="{5ED7C8EA-0AE3-4B68-8853-9810ED9C652E}">
      <dgm:prSet/>
      <dgm:spPr/>
      <dgm:t>
        <a:bodyPr/>
        <a:lstStyle/>
        <a:p>
          <a:r>
            <a:rPr lang="en-IN" b="0" i="0"/>
            <a:t>Viveks – 30.38%</a:t>
          </a:r>
          <a:endParaRPr lang="en-IN"/>
        </a:p>
      </dgm:t>
    </dgm:pt>
    <dgm:pt modelId="{8BC5A65F-FCB2-431C-985E-A9A88BC69717}" type="parTrans" cxnId="{63C4E062-45C9-4C1F-ABAD-9077E6BBD9DA}">
      <dgm:prSet/>
      <dgm:spPr/>
      <dgm:t>
        <a:bodyPr/>
        <a:lstStyle/>
        <a:p>
          <a:endParaRPr lang="en-IN"/>
        </a:p>
      </dgm:t>
    </dgm:pt>
    <dgm:pt modelId="{7E863F6C-C492-4AA8-B9D3-49FCE2817A10}" type="sibTrans" cxnId="{63C4E062-45C9-4C1F-ABAD-9077E6BBD9DA}">
      <dgm:prSet/>
      <dgm:spPr/>
      <dgm:t>
        <a:bodyPr/>
        <a:lstStyle/>
        <a:p>
          <a:endParaRPr lang="en-IN"/>
        </a:p>
      </dgm:t>
    </dgm:pt>
    <dgm:pt modelId="{96479103-D2CB-4C8B-8F68-7B29D3D5B5FB}">
      <dgm:prSet/>
      <dgm:spPr/>
      <dgm:t>
        <a:bodyPr/>
        <a:lstStyle/>
        <a:p>
          <a:r>
            <a:rPr lang="en-IN"/>
            <a:t>Ezone – 30.28%</a:t>
          </a:r>
        </a:p>
      </dgm:t>
    </dgm:pt>
    <dgm:pt modelId="{30469FDC-3617-4D09-83F7-530EC214510C}" type="parTrans" cxnId="{76ABE7AE-4D36-4372-AD7C-36247B09F6D6}">
      <dgm:prSet/>
      <dgm:spPr/>
      <dgm:t>
        <a:bodyPr/>
        <a:lstStyle/>
        <a:p>
          <a:endParaRPr lang="en-IN"/>
        </a:p>
      </dgm:t>
    </dgm:pt>
    <dgm:pt modelId="{0FCE1249-BC5D-4DD8-99C0-A5E2BB370B6F}" type="sibTrans" cxnId="{76ABE7AE-4D36-4372-AD7C-36247B09F6D6}">
      <dgm:prSet/>
      <dgm:spPr/>
      <dgm:t>
        <a:bodyPr/>
        <a:lstStyle/>
        <a:p>
          <a:endParaRPr lang="en-IN"/>
        </a:p>
      </dgm:t>
    </dgm:pt>
    <dgm:pt modelId="{8439C040-5F53-48C2-802C-DA7394F2EB77}">
      <dgm:prSet/>
      <dgm:spPr/>
      <dgm:t>
        <a:bodyPr/>
        <a:lstStyle/>
        <a:p>
          <a:r>
            <a:rPr lang="en-IN" b="0" i="0"/>
            <a:t>Croma – 30.25%</a:t>
          </a:r>
          <a:endParaRPr lang="en-IN"/>
        </a:p>
      </dgm:t>
    </dgm:pt>
    <dgm:pt modelId="{727A84FE-6819-445D-8323-690555A61C79}" type="parTrans" cxnId="{364049E7-6B3C-4DB0-85D4-1CB28C80CA24}">
      <dgm:prSet/>
      <dgm:spPr/>
      <dgm:t>
        <a:bodyPr/>
        <a:lstStyle/>
        <a:p>
          <a:endParaRPr lang="en-IN"/>
        </a:p>
      </dgm:t>
    </dgm:pt>
    <dgm:pt modelId="{052F64BD-1E80-4562-AC08-04AD6956DD88}" type="sibTrans" cxnId="{364049E7-6B3C-4DB0-85D4-1CB28C80CA24}">
      <dgm:prSet/>
      <dgm:spPr/>
      <dgm:t>
        <a:bodyPr/>
        <a:lstStyle/>
        <a:p>
          <a:endParaRPr lang="en-IN"/>
        </a:p>
      </dgm:t>
    </dgm:pt>
    <dgm:pt modelId="{14AC8F20-EC99-4694-BA0E-CBE924DD090E}">
      <dgm:prSet/>
      <dgm:spPr/>
      <dgm:t>
        <a:bodyPr/>
        <a:lstStyle/>
        <a:p>
          <a:r>
            <a:rPr lang="en-IN" dirty="0"/>
            <a:t>Amazon –29.33%</a:t>
          </a:r>
        </a:p>
      </dgm:t>
    </dgm:pt>
    <dgm:pt modelId="{CD941EDB-C22E-470A-B822-AAB9DB06DECC}" type="parTrans" cxnId="{5272D353-5D36-4B62-8315-6AC638C6398A}">
      <dgm:prSet/>
      <dgm:spPr/>
      <dgm:t>
        <a:bodyPr/>
        <a:lstStyle/>
        <a:p>
          <a:endParaRPr lang="en-IN"/>
        </a:p>
      </dgm:t>
    </dgm:pt>
    <dgm:pt modelId="{26C4D469-9DD0-4C5E-B8B1-91E512B705EF}" type="sibTrans" cxnId="{5272D353-5D36-4B62-8315-6AC638C6398A}">
      <dgm:prSet/>
      <dgm:spPr/>
      <dgm:t>
        <a:bodyPr/>
        <a:lstStyle/>
        <a:p>
          <a:endParaRPr lang="en-IN"/>
        </a:p>
      </dgm:t>
    </dgm:pt>
    <dgm:pt modelId="{24E54929-35FB-4876-B2E5-05A31489BB4E}" type="pres">
      <dgm:prSet presAssocID="{C3437259-676D-4274-BA39-EFC9F0F3E0FB}" presName="linearFlow" presStyleCnt="0">
        <dgm:presLayoutVars>
          <dgm:dir/>
          <dgm:animLvl val="lvl"/>
          <dgm:resizeHandles val="exact"/>
        </dgm:presLayoutVars>
      </dgm:prSet>
      <dgm:spPr/>
    </dgm:pt>
    <dgm:pt modelId="{7FB24CA1-8655-4B06-B2F9-34687750C931}" type="pres">
      <dgm:prSet presAssocID="{3DBC5350-CD6E-4489-B205-297402B4AC62}" presName="composite" presStyleCnt="0"/>
      <dgm:spPr/>
    </dgm:pt>
    <dgm:pt modelId="{90ADBE6E-8103-4F74-9AEF-8E28A8689EF5}" type="pres">
      <dgm:prSet presAssocID="{3DBC5350-CD6E-4489-B205-297402B4AC62}" presName="parentText" presStyleLbl="alignNode1" presStyleIdx="0" presStyleCnt="1" custScaleX="103180">
        <dgm:presLayoutVars>
          <dgm:chMax val="1"/>
          <dgm:bulletEnabled val="1"/>
        </dgm:presLayoutVars>
      </dgm:prSet>
      <dgm:spPr/>
    </dgm:pt>
    <dgm:pt modelId="{E217C33E-CE13-49FA-952C-5B775FAA69E7}" type="pres">
      <dgm:prSet presAssocID="{3DBC5350-CD6E-4489-B205-297402B4AC62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63C4E062-45C9-4C1F-ABAD-9077E6BBD9DA}" srcId="{3DBC5350-CD6E-4489-B205-297402B4AC62}" destId="{5ED7C8EA-0AE3-4B68-8853-9810ED9C652E}" srcOrd="1" destOrd="0" parTransId="{8BC5A65F-FCB2-431C-985E-A9A88BC69717}" sibTransId="{7E863F6C-C492-4AA8-B9D3-49FCE2817A10}"/>
    <dgm:cxn modelId="{6CD3FB68-573F-4A1A-BEF2-2A86540D3700}" type="presOf" srcId="{5ED7C8EA-0AE3-4B68-8853-9810ED9C652E}" destId="{E217C33E-CE13-49FA-952C-5B775FAA69E7}" srcOrd="0" destOrd="1" presId="urn:microsoft.com/office/officeart/2005/8/layout/chevron2"/>
    <dgm:cxn modelId="{0817F36C-F244-4271-BB88-C681288CB2A8}" srcId="{C3437259-676D-4274-BA39-EFC9F0F3E0FB}" destId="{3DBC5350-CD6E-4489-B205-297402B4AC62}" srcOrd="0" destOrd="0" parTransId="{B20612FC-E07A-4CDA-AE7F-44113C578713}" sibTransId="{70CBB975-C37B-4909-8FFD-7776E88E2929}"/>
    <dgm:cxn modelId="{5272D353-5D36-4B62-8315-6AC638C6398A}" srcId="{3DBC5350-CD6E-4489-B205-297402B4AC62}" destId="{14AC8F20-EC99-4694-BA0E-CBE924DD090E}" srcOrd="4" destOrd="0" parTransId="{CD941EDB-C22E-470A-B822-AAB9DB06DECC}" sibTransId="{26C4D469-9DD0-4C5E-B8B1-91E512B705EF}"/>
    <dgm:cxn modelId="{072D6059-E1D6-4038-904C-7715DC2722D5}" type="presOf" srcId="{3DBC5350-CD6E-4489-B205-297402B4AC62}" destId="{90ADBE6E-8103-4F74-9AEF-8E28A8689EF5}" srcOrd="0" destOrd="0" presId="urn:microsoft.com/office/officeart/2005/8/layout/chevron2"/>
    <dgm:cxn modelId="{CA08DC7B-CC0B-402D-8B36-DF0509338276}" type="presOf" srcId="{8439C040-5F53-48C2-802C-DA7394F2EB77}" destId="{E217C33E-CE13-49FA-952C-5B775FAA69E7}" srcOrd="0" destOrd="3" presId="urn:microsoft.com/office/officeart/2005/8/layout/chevron2"/>
    <dgm:cxn modelId="{6665A29A-C77A-4964-A53C-207D60209AD2}" type="presOf" srcId="{1F3E7E60-FBD3-4318-B795-825189456067}" destId="{E217C33E-CE13-49FA-952C-5B775FAA69E7}" srcOrd="0" destOrd="0" presId="urn:microsoft.com/office/officeart/2005/8/layout/chevron2"/>
    <dgm:cxn modelId="{A3E615A3-E2C7-41ED-A6E6-7611B6129946}" type="presOf" srcId="{14AC8F20-EC99-4694-BA0E-CBE924DD090E}" destId="{E217C33E-CE13-49FA-952C-5B775FAA69E7}" srcOrd="0" destOrd="4" presId="urn:microsoft.com/office/officeart/2005/8/layout/chevron2"/>
    <dgm:cxn modelId="{76ABE7AE-4D36-4372-AD7C-36247B09F6D6}" srcId="{3DBC5350-CD6E-4489-B205-297402B4AC62}" destId="{96479103-D2CB-4C8B-8F68-7B29D3D5B5FB}" srcOrd="2" destOrd="0" parTransId="{30469FDC-3617-4D09-83F7-530EC214510C}" sibTransId="{0FCE1249-BC5D-4DD8-99C0-A5E2BB370B6F}"/>
    <dgm:cxn modelId="{97A48ECD-392E-48DF-A3DF-BD165BA52D6C}" type="presOf" srcId="{96479103-D2CB-4C8B-8F68-7B29D3D5B5FB}" destId="{E217C33E-CE13-49FA-952C-5B775FAA69E7}" srcOrd="0" destOrd="2" presId="urn:microsoft.com/office/officeart/2005/8/layout/chevron2"/>
    <dgm:cxn modelId="{364049E7-6B3C-4DB0-85D4-1CB28C80CA24}" srcId="{3DBC5350-CD6E-4489-B205-297402B4AC62}" destId="{8439C040-5F53-48C2-802C-DA7394F2EB77}" srcOrd="3" destOrd="0" parTransId="{727A84FE-6819-445D-8323-690555A61C79}" sibTransId="{052F64BD-1E80-4562-AC08-04AD6956DD88}"/>
    <dgm:cxn modelId="{BB8A4DED-4DE5-4922-B3F0-12873AB4E03D}" type="presOf" srcId="{C3437259-676D-4274-BA39-EFC9F0F3E0FB}" destId="{24E54929-35FB-4876-B2E5-05A31489BB4E}" srcOrd="0" destOrd="0" presId="urn:microsoft.com/office/officeart/2005/8/layout/chevron2"/>
    <dgm:cxn modelId="{5149D6F9-2C5C-4F9A-B056-2C6058B43C97}" srcId="{3DBC5350-CD6E-4489-B205-297402B4AC62}" destId="{1F3E7E60-FBD3-4318-B795-825189456067}" srcOrd="0" destOrd="0" parTransId="{E1F14959-2B45-4990-83A7-256B9DAFA487}" sibTransId="{B65BC3A4-4006-49E2-88BB-ECE742289C8F}"/>
    <dgm:cxn modelId="{24C7B187-E97F-4532-A35F-DD99C6C692D2}" type="presParOf" srcId="{24E54929-35FB-4876-B2E5-05A31489BB4E}" destId="{7FB24CA1-8655-4B06-B2F9-34687750C931}" srcOrd="0" destOrd="0" presId="urn:microsoft.com/office/officeart/2005/8/layout/chevron2"/>
    <dgm:cxn modelId="{DFA79745-EDEB-42FF-9EDF-7F9A0D8F626F}" type="presParOf" srcId="{7FB24CA1-8655-4B06-B2F9-34687750C931}" destId="{90ADBE6E-8103-4F74-9AEF-8E28A8689EF5}" srcOrd="0" destOrd="0" presId="urn:microsoft.com/office/officeart/2005/8/layout/chevron2"/>
    <dgm:cxn modelId="{3538C78A-D85B-496B-9137-FB7F748E330E}" type="presParOf" srcId="{7FB24CA1-8655-4B06-B2F9-34687750C931}" destId="{E217C33E-CE13-49FA-952C-5B775FAA69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397686-B530-4FB9-9C99-3C16B67BD753}" type="doc">
      <dgm:prSet loTypeId="urn:microsoft.com/office/officeart/2005/8/layout/vList2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IN"/>
        </a:p>
      </dgm:t>
    </dgm:pt>
    <dgm:pt modelId="{531091CA-9769-4D66-8EA2-6FA38F9DFBBB}">
      <dgm:prSet/>
      <dgm:spPr/>
      <dgm:t>
        <a:bodyPr/>
        <a:lstStyle/>
        <a:p>
          <a:r>
            <a:rPr lang="en-US" b="1" i="0" dirty="0"/>
            <a:t>Atliq Exclusive Gross Sales Report</a:t>
          </a:r>
          <a:endParaRPr lang="en-IN" dirty="0"/>
        </a:p>
      </dgm:t>
    </dgm:pt>
    <dgm:pt modelId="{AE63A84E-FEF4-43CA-B95C-3E82A9EE5A18}" type="parTrans" cxnId="{F1A59E7C-CB50-48AC-A721-09C44E87410F}">
      <dgm:prSet/>
      <dgm:spPr/>
      <dgm:t>
        <a:bodyPr/>
        <a:lstStyle/>
        <a:p>
          <a:endParaRPr lang="en-IN"/>
        </a:p>
      </dgm:t>
    </dgm:pt>
    <dgm:pt modelId="{708B27CC-60D0-42BD-A176-64D8E43C9C51}" type="sibTrans" cxnId="{F1A59E7C-CB50-48AC-A721-09C44E87410F}">
      <dgm:prSet/>
      <dgm:spPr/>
      <dgm:t>
        <a:bodyPr/>
        <a:lstStyle/>
        <a:p>
          <a:endParaRPr lang="en-IN"/>
        </a:p>
      </dgm:t>
    </dgm:pt>
    <dgm:pt modelId="{3F5261B6-32E6-48CF-A234-84BEDAF4226F}">
      <dgm:prSet/>
      <dgm:spPr/>
      <dgm:t>
        <a:bodyPr/>
        <a:lstStyle/>
        <a:p>
          <a:r>
            <a:rPr lang="en-US" b="1" i="0"/>
            <a:t>2019</a:t>
          </a:r>
          <a:r>
            <a:rPr lang="en-US" b="0" i="0"/>
            <a:t>:</a:t>
          </a:r>
          <a:endParaRPr lang="en-IN"/>
        </a:p>
      </dgm:t>
    </dgm:pt>
    <dgm:pt modelId="{F250D07F-A866-4649-85CB-720CA30A3595}" type="parTrans" cxnId="{F756EAEE-B190-42BF-95E6-B2E424AB0E44}">
      <dgm:prSet/>
      <dgm:spPr/>
      <dgm:t>
        <a:bodyPr/>
        <a:lstStyle/>
        <a:p>
          <a:endParaRPr lang="en-IN"/>
        </a:p>
      </dgm:t>
    </dgm:pt>
    <dgm:pt modelId="{BEBE6163-61D7-4542-8981-092101C6DCC7}" type="sibTrans" cxnId="{F756EAEE-B190-42BF-95E6-B2E424AB0E44}">
      <dgm:prSet/>
      <dgm:spPr/>
      <dgm:t>
        <a:bodyPr/>
        <a:lstStyle/>
        <a:p>
          <a:endParaRPr lang="en-IN"/>
        </a:p>
      </dgm:t>
    </dgm:pt>
    <dgm:pt modelId="{31BBE91C-BF07-4063-9644-184C93F4A8A3}">
      <dgm:prSet/>
      <dgm:spPr/>
      <dgm:t>
        <a:bodyPr/>
        <a:lstStyle/>
        <a:p>
          <a:r>
            <a:rPr lang="en-US" b="1" i="0" dirty="0"/>
            <a:t>November</a:t>
          </a:r>
          <a:r>
            <a:rPr lang="en-US" b="0" i="0" dirty="0"/>
            <a:t>: Highest gross sales, above average.</a:t>
          </a:r>
          <a:endParaRPr lang="en-IN" dirty="0"/>
        </a:p>
      </dgm:t>
    </dgm:pt>
    <dgm:pt modelId="{C75B9D9C-6996-464B-A218-46BDC02A2258}" type="parTrans" cxnId="{91C741D7-2920-4430-A064-605FFC1681C5}">
      <dgm:prSet/>
      <dgm:spPr/>
      <dgm:t>
        <a:bodyPr/>
        <a:lstStyle/>
        <a:p>
          <a:endParaRPr lang="en-IN"/>
        </a:p>
      </dgm:t>
    </dgm:pt>
    <dgm:pt modelId="{F26B0C48-74FA-424A-967C-042B952817BA}" type="sibTrans" cxnId="{91C741D7-2920-4430-A064-605FFC1681C5}">
      <dgm:prSet/>
      <dgm:spPr/>
      <dgm:t>
        <a:bodyPr/>
        <a:lstStyle/>
        <a:p>
          <a:endParaRPr lang="en-IN"/>
        </a:p>
      </dgm:t>
    </dgm:pt>
    <dgm:pt modelId="{36F79863-13C4-4207-9FED-0261E5764C0E}">
      <dgm:prSet/>
      <dgm:spPr/>
      <dgm:t>
        <a:bodyPr/>
        <a:lstStyle/>
        <a:p>
          <a:r>
            <a:rPr lang="en-US" b="1" i="0"/>
            <a:t>Other Months</a:t>
          </a:r>
          <a:r>
            <a:rPr lang="en-US" b="0" i="0"/>
            <a:t>: Below average, with a decline post-November until September 2020.</a:t>
          </a:r>
          <a:endParaRPr lang="en-IN"/>
        </a:p>
      </dgm:t>
    </dgm:pt>
    <dgm:pt modelId="{4C650F08-C0F9-4013-9DC3-E7DA1EFF81F1}" type="parTrans" cxnId="{BE477423-2E1F-42C7-A4AE-3178AD5823AD}">
      <dgm:prSet/>
      <dgm:spPr/>
      <dgm:t>
        <a:bodyPr/>
        <a:lstStyle/>
        <a:p>
          <a:endParaRPr lang="en-IN"/>
        </a:p>
      </dgm:t>
    </dgm:pt>
    <dgm:pt modelId="{7B915E90-D478-4939-A4E2-97966DB1A89D}" type="sibTrans" cxnId="{BE477423-2E1F-42C7-A4AE-3178AD5823AD}">
      <dgm:prSet/>
      <dgm:spPr/>
      <dgm:t>
        <a:bodyPr/>
        <a:lstStyle/>
        <a:p>
          <a:endParaRPr lang="en-IN"/>
        </a:p>
      </dgm:t>
    </dgm:pt>
    <dgm:pt modelId="{09E1D857-E478-4161-8806-FA54782AE032}">
      <dgm:prSet/>
      <dgm:spPr/>
      <dgm:t>
        <a:bodyPr/>
        <a:lstStyle/>
        <a:p>
          <a:r>
            <a:rPr lang="en-US" b="1" i="0"/>
            <a:t>2020</a:t>
          </a:r>
          <a:r>
            <a:rPr lang="en-US" b="0" i="0"/>
            <a:t>:</a:t>
          </a:r>
          <a:endParaRPr lang="en-IN"/>
        </a:p>
      </dgm:t>
    </dgm:pt>
    <dgm:pt modelId="{E3CDEE99-7ECD-4BC1-AFD6-F4CE936160C2}" type="parTrans" cxnId="{2789C530-9434-49B1-B309-78C1460F8831}">
      <dgm:prSet/>
      <dgm:spPr/>
      <dgm:t>
        <a:bodyPr/>
        <a:lstStyle/>
        <a:p>
          <a:endParaRPr lang="en-IN"/>
        </a:p>
      </dgm:t>
    </dgm:pt>
    <dgm:pt modelId="{BD279661-05C1-4CB8-B0E1-13D9798F8A31}" type="sibTrans" cxnId="{2789C530-9434-49B1-B309-78C1460F8831}">
      <dgm:prSet/>
      <dgm:spPr/>
      <dgm:t>
        <a:bodyPr/>
        <a:lstStyle/>
        <a:p>
          <a:endParaRPr lang="en-IN"/>
        </a:p>
      </dgm:t>
    </dgm:pt>
    <dgm:pt modelId="{35A8600E-B264-4CD4-98A1-B3B3BDAEAAC9}">
      <dgm:prSet/>
      <dgm:spPr/>
      <dgm:t>
        <a:bodyPr/>
        <a:lstStyle/>
        <a:p>
          <a:r>
            <a:rPr lang="en-US" b="1" i="0"/>
            <a:t>March &amp; April</a:t>
          </a:r>
          <a:r>
            <a:rPr lang="en-US" b="0" i="0"/>
            <a:t>: Lowest gross sales across three years.</a:t>
          </a:r>
          <a:endParaRPr lang="en-IN"/>
        </a:p>
      </dgm:t>
    </dgm:pt>
    <dgm:pt modelId="{62FC14A5-CCED-4279-89FD-5B8070982878}" type="parTrans" cxnId="{D003C2E7-D85D-4A59-A394-202479BC9398}">
      <dgm:prSet/>
      <dgm:spPr/>
      <dgm:t>
        <a:bodyPr/>
        <a:lstStyle/>
        <a:p>
          <a:endParaRPr lang="en-IN"/>
        </a:p>
      </dgm:t>
    </dgm:pt>
    <dgm:pt modelId="{16226766-D8F0-435C-A706-207CDF3FA2B0}" type="sibTrans" cxnId="{D003C2E7-D85D-4A59-A394-202479BC9398}">
      <dgm:prSet/>
      <dgm:spPr/>
      <dgm:t>
        <a:bodyPr/>
        <a:lstStyle/>
        <a:p>
          <a:endParaRPr lang="en-IN"/>
        </a:p>
      </dgm:t>
    </dgm:pt>
    <dgm:pt modelId="{139FFC21-C5D0-4ECA-B994-E934D3D3ACF6}">
      <dgm:prSet/>
      <dgm:spPr/>
      <dgm:t>
        <a:bodyPr/>
        <a:lstStyle/>
        <a:p>
          <a:r>
            <a:rPr lang="en-US" b="1" i="0"/>
            <a:t>November</a:t>
          </a:r>
          <a:r>
            <a:rPr lang="en-US" b="0" i="0"/>
            <a:t>: Peak gross sales, highest among all three years.</a:t>
          </a:r>
          <a:endParaRPr lang="en-IN"/>
        </a:p>
      </dgm:t>
    </dgm:pt>
    <dgm:pt modelId="{CF5C80E3-B424-407B-B9EB-C8C03F0F6863}" type="parTrans" cxnId="{90580CE9-9035-434B-87F6-AFECD78D951C}">
      <dgm:prSet/>
      <dgm:spPr/>
      <dgm:t>
        <a:bodyPr/>
        <a:lstStyle/>
        <a:p>
          <a:endParaRPr lang="en-IN"/>
        </a:p>
      </dgm:t>
    </dgm:pt>
    <dgm:pt modelId="{FF9B5A21-5F73-4701-A7C7-AEE9CBE0648B}" type="sibTrans" cxnId="{90580CE9-9035-434B-87F6-AFECD78D951C}">
      <dgm:prSet/>
      <dgm:spPr/>
      <dgm:t>
        <a:bodyPr/>
        <a:lstStyle/>
        <a:p>
          <a:endParaRPr lang="en-IN"/>
        </a:p>
      </dgm:t>
    </dgm:pt>
    <dgm:pt modelId="{F635C258-4DF9-4BD3-8A91-94CE01E8DBB1}">
      <dgm:prSet/>
      <dgm:spPr/>
      <dgm:t>
        <a:bodyPr/>
        <a:lstStyle/>
        <a:p>
          <a:r>
            <a:rPr lang="en-US" b="1" i="0"/>
            <a:t>Post-November</a:t>
          </a:r>
          <a:r>
            <a:rPr lang="en-US" b="0" i="0"/>
            <a:t>: Sales remained above average, except for April and August 2021.</a:t>
          </a:r>
          <a:endParaRPr lang="en-IN"/>
        </a:p>
      </dgm:t>
    </dgm:pt>
    <dgm:pt modelId="{31F2A6D4-DBD3-4B65-A5B5-333FFCD3F8A0}" type="parTrans" cxnId="{74550120-8D2C-4BA1-AEC8-02CF6C4AEBEA}">
      <dgm:prSet/>
      <dgm:spPr/>
      <dgm:t>
        <a:bodyPr/>
        <a:lstStyle/>
        <a:p>
          <a:endParaRPr lang="en-IN"/>
        </a:p>
      </dgm:t>
    </dgm:pt>
    <dgm:pt modelId="{6EDA72A2-3F23-41F5-9A7F-8EF8A0339A99}" type="sibTrans" cxnId="{74550120-8D2C-4BA1-AEC8-02CF6C4AEBEA}">
      <dgm:prSet/>
      <dgm:spPr/>
      <dgm:t>
        <a:bodyPr/>
        <a:lstStyle/>
        <a:p>
          <a:endParaRPr lang="en-IN"/>
        </a:p>
      </dgm:t>
    </dgm:pt>
    <dgm:pt modelId="{88B1DB9F-03AC-4713-B5BD-C97E200DCD2E}">
      <dgm:prSet/>
      <dgm:spPr/>
      <dgm:t>
        <a:bodyPr/>
        <a:lstStyle/>
        <a:p>
          <a:r>
            <a:rPr lang="en-US" b="1" i="0"/>
            <a:t>2021</a:t>
          </a:r>
          <a:r>
            <a:rPr lang="en-US" b="0" i="0"/>
            <a:t>:</a:t>
          </a:r>
          <a:endParaRPr lang="en-IN"/>
        </a:p>
      </dgm:t>
    </dgm:pt>
    <dgm:pt modelId="{A878BBBB-1326-4466-9D28-666CF73873EC}" type="parTrans" cxnId="{0743437A-9508-4182-B0FE-844002553545}">
      <dgm:prSet/>
      <dgm:spPr/>
      <dgm:t>
        <a:bodyPr/>
        <a:lstStyle/>
        <a:p>
          <a:endParaRPr lang="en-IN"/>
        </a:p>
      </dgm:t>
    </dgm:pt>
    <dgm:pt modelId="{74942B7E-B676-477C-AFD4-10EEE25A6FAE}" type="sibTrans" cxnId="{0743437A-9508-4182-B0FE-844002553545}">
      <dgm:prSet/>
      <dgm:spPr/>
      <dgm:t>
        <a:bodyPr/>
        <a:lstStyle/>
        <a:p>
          <a:endParaRPr lang="en-IN"/>
        </a:p>
      </dgm:t>
    </dgm:pt>
    <dgm:pt modelId="{E93BD1E4-5F87-4759-ABFB-4FF7D3DE4191}">
      <dgm:prSet/>
      <dgm:spPr/>
      <dgm:t>
        <a:bodyPr/>
        <a:lstStyle/>
        <a:p>
          <a:r>
            <a:rPr lang="en-US" b="1" i="0"/>
            <a:t>January</a:t>
          </a:r>
          <a:r>
            <a:rPr lang="en-US" b="0" i="0"/>
            <a:t>: Highest gross sales.</a:t>
          </a:r>
          <a:endParaRPr lang="en-IN"/>
        </a:p>
      </dgm:t>
    </dgm:pt>
    <dgm:pt modelId="{6341F948-5F0A-4BB5-A2A9-4CD1A26E0D8A}" type="parTrans" cxnId="{DFC2B575-43DF-40C8-AEAC-7C995136C157}">
      <dgm:prSet/>
      <dgm:spPr/>
      <dgm:t>
        <a:bodyPr/>
        <a:lstStyle/>
        <a:p>
          <a:endParaRPr lang="en-IN"/>
        </a:p>
      </dgm:t>
    </dgm:pt>
    <dgm:pt modelId="{B37EBBD9-8405-4FF7-8D52-8242E141D403}" type="sibTrans" cxnId="{DFC2B575-43DF-40C8-AEAC-7C995136C157}">
      <dgm:prSet/>
      <dgm:spPr/>
      <dgm:t>
        <a:bodyPr/>
        <a:lstStyle/>
        <a:p>
          <a:endParaRPr lang="en-IN"/>
        </a:p>
      </dgm:t>
    </dgm:pt>
    <dgm:pt modelId="{B2DE724D-7547-475E-8A34-3C3ED60CED03}">
      <dgm:prSet/>
      <dgm:spPr/>
      <dgm:t>
        <a:bodyPr/>
        <a:lstStyle/>
        <a:p>
          <a:r>
            <a:rPr lang="en-US" b="1" i="0"/>
            <a:t>August</a:t>
          </a:r>
          <a:r>
            <a:rPr lang="en-US" b="0" i="0"/>
            <a:t>: Lowest gross sales.</a:t>
          </a:r>
          <a:endParaRPr lang="en-IN"/>
        </a:p>
      </dgm:t>
    </dgm:pt>
    <dgm:pt modelId="{5C40A460-7483-43FF-A77E-777EC8A8DDE9}" type="parTrans" cxnId="{E315FF90-314B-4B92-B86D-2E5ADDE08B3A}">
      <dgm:prSet/>
      <dgm:spPr/>
      <dgm:t>
        <a:bodyPr/>
        <a:lstStyle/>
        <a:p>
          <a:endParaRPr lang="en-IN"/>
        </a:p>
      </dgm:t>
    </dgm:pt>
    <dgm:pt modelId="{41AE7541-19FE-4033-8C05-5C4299620A00}" type="sibTrans" cxnId="{E315FF90-314B-4B92-B86D-2E5ADDE08B3A}">
      <dgm:prSet/>
      <dgm:spPr/>
      <dgm:t>
        <a:bodyPr/>
        <a:lstStyle/>
        <a:p>
          <a:endParaRPr lang="en-IN"/>
        </a:p>
      </dgm:t>
    </dgm:pt>
    <dgm:pt modelId="{A606AEBC-5230-4F2D-9CED-DF5B29CF58D1}" type="pres">
      <dgm:prSet presAssocID="{9A397686-B530-4FB9-9C99-3C16B67BD753}" presName="linear" presStyleCnt="0">
        <dgm:presLayoutVars>
          <dgm:animLvl val="lvl"/>
          <dgm:resizeHandles val="exact"/>
        </dgm:presLayoutVars>
      </dgm:prSet>
      <dgm:spPr/>
    </dgm:pt>
    <dgm:pt modelId="{E9EA9EEF-8144-4161-870B-550BC100E2E9}" type="pres">
      <dgm:prSet presAssocID="{531091CA-9769-4D66-8EA2-6FA38F9DFBB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83A567-59BF-47E6-B57D-CF5C6BF41CC0}" type="pres">
      <dgm:prSet presAssocID="{708B27CC-60D0-42BD-A176-64D8E43C9C51}" presName="spacer" presStyleCnt="0"/>
      <dgm:spPr/>
    </dgm:pt>
    <dgm:pt modelId="{5170AD63-9D3F-48FD-A3BE-C3F17FF2665B}" type="pres">
      <dgm:prSet presAssocID="{3F5261B6-32E6-48CF-A234-84BEDAF422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B57451-723E-4EB4-A90B-C08EABBCC9AA}" type="pres">
      <dgm:prSet presAssocID="{3F5261B6-32E6-48CF-A234-84BEDAF4226F}" presName="childText" presStyleLbl="revTx" presStyleIdx="0" presStyleCnt="3">
        <dgm:presLayoutVars>
          <dgm:bulletEnabled val="1"/>
        </dgm:presLayoutVars>
      </dgm:prSet>
      <dgm:spPr/>
    </dgm:pt>
    <dgm:pt modelId="{B6D3E9AA-430E-4351-BA43-54ECD04C45B6}" type="pres">
      <dgm:prSet presAssocID="{09E1D857-E478-4161-8806-FA54782AE0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4222455-B658-4109-9B81-C5194A9D62A4}" type="pres">
      <dgm:prSet presAssocID="{09E1D857-E478-4161-8806-FA54782AE032}" presName="childText" presStyleLbl="revTx" presStyleIdx="1" presStyleCnt="3">
        <dgm:presLayoutVars>
          <dgm:bulletEnabled val="1"/>
        </dgm:presLayoutVars>
      </dgm:prSet>
      <dgm:spPr/>
    </dgm:pt>
    <dgm:pt modelId="{7131D5C9-71DD-4680-8A4B-6717F1B423F5}" type="pres">
      <dgm:prSet presAssocID="{88B1DB9F-03AC-4713-B5BD-C97E200DCD2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63E5F69-BBE9-4007-88D0-D878604492BE}" type="pres">
      <dgm:prSet presAssocID="{88B1DB9F-03AC-4713-B5BD-C97E200DCD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875321F-EC6F-4C8F-9AF9-7267E3759B36}" type="presOf" srcId="{139FFC21-C5D0-4ECA-B994-E934D3D3ACF6}" destId="{14222455-B658-4109-9B81-C5194A9D62A4}" srcOrd="0" destOrd="1" presId="urn:microsoft.com/office/officeart/2005/8/layout/vList2"/>
    <dgm:cxn modelId="{74550120-8D2C-4BA1-AEC8-02CF6C4AEBEA}" srcId="{09E1D857-E478-4161-8806-FA54782AE032}" destId="{F635C258-4DF9-4BD3-8A91-94CE01E8DBB1}" srcOrd="2" destOrd="0" parTransId="{31F2A6D4-DBD3-4B65-A5B5-333FFCD3F8A0}" sibTransId="{6EDA72A2-3F23-41F5-9A7F-8EF8A0339A99}"/>
    <dgm:cxn modelId="{BE477423-2E1F-42C7-A4AE-3178AD5823AD}" srcId="{3F5261B6-32E6-48CF-A234-84BEDAF4226F}" destId="{36F79863-13C4-4207-9FED-0261E5764C0E}" srcOrd="1" destOrd="0" parTransId="{4C650F08-C0F9-4013-9DC3-E7DA1EFF81F1}" sibTransId="{7B915E90-D478-4939-A4E2-97966DB1A89D}"/>
    <dgm:cxn modelId="{2789C530-9434-49B1-B309-78C1460F8831}" srcId="{9A397686-B530-4FB9-9C99-3C16B67BD753}" destId="{09E1D857-E478-4161-8806-FA54782AE032}" srcOrd="2" destOrd="0" parTransId="{E3CDEE99-7ECD-4BC1-AFD6-F4CE936160C2}" sibTransId="{BD279661-05C1-4CB8-B0E1-13D9798F8A31}"/>
    <dgm:cxn modelId="{75F44E5B-E056-41A3-A4C0-BC8D98347D37}" type="presOf" srcId="{531091CA-9769-4D66-8EA2-6FA38F9DFBBB}" destId="{E9EA9EEF-8144-4161-870B-550BC100E2E9}" srcOrd="0" destOrd="0" presId="urn:microsoft.com/office/officeart/2005/8/layout/vList2"/>
    <dgm:cxn modelId="{D1ADC548-08F8-4B3F-9D41-08E34C7B9FC6}" type="presOf" srcId="{F635C258-4DF9-4BD3-8A91-94CE01E8DBB1}" destId="{14222455-B658-4109-9B81-C5194A9D62A4}" srcOrd="0" destOrd="2" presId="urn:microsoft.com/office/officeart/2005/8/layout/vList2"/>
    <dgm:cxn modelId="{BD3CE649-398F-41B1-8B7D-A605DE1EB8C8}" type="presOf" srcId="{35A8600E-B264-4CD4-98A1-B3B3BDAEAAC9}" destId="{14222455-B658-4109-9B81-C5194A9D62A4}" srcOrd="0" destOrd="0" presId="urn:microsoft.com/office/officeart/2005/8/layout/vList2"/>
    <dgm:cxn modelId="{13CB7E73-26D2-42C0-9336-CD8571091A5E}" type="presOf" srcId="{31BBE91C-BF07-4063-9644-184C93F4A8A3}" destId="{4BB57451-723E-4EB4-A90B-C08EABBCC9AA}" srcOrd="0" destOrd="0" presId="urn:microsoft.com/office/officeart/2005/8/layout/vList2"/>
    <dgm:cxn modelId="{3F3F2B75-817E-4147-85EF-0125DB37D783}" type="presOf" srcId="{09E1D857-E478-4161-8806-FA54782AE032}" destId="{B6D3E9AA-430E-4351-BA43-54ECD04C45B6}" srcOrd="0" destOrd="0" presId="urn:microsoft.com/office/officeart/2005/8/layout/vList2"/>
    <dgm:cxn modelId="{DFC2B575-43DF-40C8-AEAC-7C995136C157}" srcId="{88B1DB9F-03AC-4713-B5BD-C97E200DCD2E}" destId="{E93BD1E4-5F87-4759-ABFB-4FF7D3DE4191}" srcOrd="0" destOrd="0" parTransId="{6341F948-5F0A-4BB5-A2A9-4CD1A26E0D8A}" sibTransId="{B37EBBD9-8405-4FF7-8D52-8242E141D403}"/>
    <dgm:cxn modelId="{FF63B955-B8E8-4343-979E-23A354CF4524}" type="presOf" srcId="{9A397686-B530-4FB9-9C99-3C16B67BD753}" destId="{A606AEBC-5230-4F2D-9CED-DF5B29CF58D1}" srcOrd="0" destOrd="0" presId="urn:microsoft.com/office/officeart/2005/8/layout/vList2"/>
    <dgm:cxn modelId="{E7E9F959-8A6C-4E54-9F83-9285C8735D3B}" type="presOf" srcId="{36F79863-13C4-4207-9FED-0261E5764C0E}" destId="{4BB57451-723E-4EB4-A90B-C08EABBCC9AA}" srcOrd="0" destOrd="1" presId="urn:microsoft.com/office/officeart/2005/8/layout/vList2"/>
    <dgm:cxn modelId="{0743437A-9508-4182-B0FE-844002553545}" srcId="{9A397686-B530-4FB9-9C99-3C16B67BD753}" destId="{88B1DB9F-03AC-4713-B5BD-C97E200DCD2E}" srcOrd="3" destOrd="0" parTransId="{A878BBBB-1326-4466-9D28-666CF73873EC}" sibTransId="{74942B7E-B676-477C-AFD4-10EEE25A6FAE}"/>
    <dgm:cxn modelId="{F1A59E7C-CB50-48AC-A721-09C44E87410F}" srcId="{9A397686-B530-4FB9-9C99-3C16B67BD753}" destId="{531091CA-9769-4D66-8EA2-6FA38F9DFBBB}" srcOrd="0" destOrd="0" parTransId="{AE63A84E-FEF4-43CA-B95C-3E82A9EE5A18}" sibTransId="{708B27CC-60D0-42BD-A176-64D8E43C9C51}"/>
    <dgm:cxn modelId="{E315FF90-314B-4B92-B86D-2E5ADDE08B3A}" srcId="{88B1DB9F-03AC-4713-B5BD-C97E200DCD2E}" destId="{B2DE724D-7547-475E-8A34-3C3ED60CED03}" srcOrd="1" destOrd="0" parTransId="{5C40A460-7483-43FF-A77E-777EC8A8DDE9}" sibTransId="{41AE7541-19FE-4033-8C05-5C4299620A00}"/>
    <dgm:cxn modelId="{484B83A0-1B0B-41A8-859E-4E3FB48382B5}" type="presOf" srcId="{88B1DB9F-03AC-4713-B5BD-C97E200DCD2E}" destId="{7131D5C9-71DD-4680-8A4B-6717F1B423F5}" srcOrd="0" destOrd="0" presId="urn:microsoft.com/office/officeart/2005/8/layout/vList2"/>
    <dgm:cxn modelId="{1C6935C5-FBEF-4316-8FA8-16203D14280A}" type="presOf" srcId="{3F5261B6-32E6-48CF-A234-84BEDAF4226F}" destId="{5170AD63-9D3F-48FD-A3BE-C3F17FF2665B}" srcOrd="0" destOrd="0" presId="urn:microsoft.com/office/officeart/2005/8/layout/vList2"/>
    <dgm:cxn modelId="{92C649CE-E323-4B39-9781-B84A01B7EE3C}" type="presOf" srcId="{B2DE724D-7547-475E-8A34-3C3ED60CED03}" destId="{263E5F69-BBE9-4007-88D0-D878604492BE}" srcOrd="0" destOrd="1" presId="urn:microsoft.com/office/officeart/2005/8/layout/vList2"/>
    <dgm:cxn modelId="{BC7335D6-610E-48B8-83F5-08677DB5CC98}" type="presOf" srcId="{E93BD1E4-5F87-4759-ABFB-4FF7D3DE4191}" destId="{263E5F69-BBE9-4007-88D0-D878604492BE}" srcOrd="0" destOrd="0" presId="urn:microsoft.com/office/officeart/2005/8/layout/vList2"/>
    <dgm:cxn modelId="{91C741D7-2920-4430-A064-605FFC1681C5}" srcId="{3F5261B6-32E6-48CF-A234-84BEDAF4226F}" destId="{31BBE91C-BF07-4063-9644-184C93F4A8A3}" srcOrd="0" destOrd="0" parTransId="{C75B9D9C-6996-464B-A218-46BDC02A2258}" sibTransId="{F26B0C48-74FA-424A-967C-042B952817BA}"/>
    <dgm:cxn modelId="{D003C2E7-D85D-4A59-A394-202479BC9398}" srcId="{09E1D857-E478-4161-8806-FA54782AE032}" destId="{35A8600E-B264-4CD4-98A1-B3B3BDAEAAC9}" srcOrd="0" destOrd="0" parTransId="{62FC14A5-CCED-4279-89FD-5B8070982878}" sibTransId="{16226766-D8F0-435C-A706-207CDF3FA2B0}"/>
    <dgm:cxn modelId="{90580CE9-9035-434B-87F6-AFECD78D951C}" srcId="{09E1D857-E478-4161-8806-FA54782AE032}" destId="{139FFC21-C5D0-4ECA-B994-E934D3D3ACF6}" srcOrd="1" destOrd="0" parTransId="{CF5C80E3-B424-407B-B9EB-C8C03F0F6863}" sibTransId="{FF9B5A21-5F73-4701-A7C7-AEE9CBE0648B}"/>
    <dgm:cxn modelId="{F756EAEE-B190-42BF-95E6-B2E424AB0E44}" srcId="{9A397686-B530-4FB9-9C99-3C16B67BD753}" destId="{3F5261B6-32E6-48CF-A234-84BEDAF4226F}" srcOrd="1" destOrd="0" parTransId="{F250D07F-A866-4649-85CB-720CA30A3595}" sibTransId="{BEBE6163-61D7-4542-8981-092101C6DCC7}"/>
    <dgm:cxn modelId="{BFD464E3-2803-4FF3-89BB-6CE59D0DAABE}" type="presParOf" srcId="{A606AEBC-5230-4F2D-9CED-DF5B29CF58D1}" destId="{E9EA9EEF-8144-4161-870B-550BC100E2E9}" srcOrd="0" destOrd="0" presId="urn:microsoft.com/office/officeart/2005/8/layout/vList2"/>
    <dgm:cxn modelId="{33F4EEF6-9C75-418B-8694-2ED0F4544460}" type="presParOf" srcId="{A606AEBC-5230-4F2D-9CED-DF5B29CF58D1}" destId="{3F83A567-59BF-47E6-B57D-CF5C6BF41CC0}" srcOrd="1" destOrd="0" presId="urn:microsoft.com/office/officeart/2005/8/layout/vList2"/>
    <dgm:cxn modelId="{EFDC8CC5-8E32-4412-B6C2-E519402FD8D4}" type="presParOf" srcId="{A606AEBC-5230-4F2D-9CED-DF5B29CF58D1}" destId="{5170AD63-9D3F-48FD-A3BE-C3F17FF2665B}" srcOrd="2" destOrd="0" presId="urn:microsoft.com/office/officeart/2005/8/layout/vList2"/>
    <dgm:cxn modelId="{0D2F3760-9265-4C96-8B7B-CBB7C2B0A212}" type="presParOf" srcId="{A606AEBC-5230-4F2D-9CED-DF5B29CF58D1}" destId="{4BB57451-723E-4EB4-A90B-C08EABBCC9AA}" srcOrd="3" destOrd="0" presId="urn:microsoft.com/office/officeart/2005/8/layout/vList2"/>
    <dgm:cxn modelId="{63ECBEEF-0E92-427F-A84B-A83ABF85C599}" type="presParOf" srcId="{A606AEBC-5230-4F2D-9CED-DF5B29CF58D1}" destId="{B6D3E9AA-430E-4351-BA43-54ECD04C45B6}" srcOrd="4" destOrd="0" presId="urn:microsoft.com/office/officeart/2005/8/layout/vList2"/>
    <dgm:cxn modelId="{92052B5A-F1F1-43CF-BE03-353A724EAEEB}" type="presParOf" srcId="{A606AEBC-5230-4F2D-9CED-DF5B29CF58D1}" destId="{14222455-B658-4109-9B81-C5194A9D62A4}" srcOrd="5" destOrd="0" presId="urn:microsoft.com/office/officeart/2005/8/layout/vList2"/>
    <dgm:cxn modelId="{48AE1D47-68BB-4051-99F6-D477C8FA49AB}" type="presParOf" srcId="{A606AEBC-5230-4F2D-9CED-DF5B29CF58D1}" destId="{7131D5C9-71DD-4680-8A4B-6717F1B423F5}" srcOrd="6" destOrd="0" presId="urn:microsoft.com/office/officeart/2005/8/layout/vList2"/>
    <dgm:cxn modelId="{59C0DF31-0C1C-419E-ABB6-2597258EA343}" type="presParOf" srcId="{A606AEBC-5230-4F2D-9CED-DF5B29CF58D1}" destId="{263E5F69-BBE9-4007-88D0-D878604492B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9A6C23-7C8E-454C-967B-0AD594112D10}" type="doc">
      <dgm:prSet loTypeId="urn:microsoft.com/office/officeart/2005/8/layout/arrow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8246EA65-0130-41AA-BECF-60E0DF4BDD3C}">
      <dgm:prSet/>
      <dgm:spPr/>
      <dgm:t>
        <a:bodyPr/>
        <a:lstStyle/>
        <a:p>
          <a:r>
            <a:rPr lang="en-IN" b="1" dirty="0"/>
            <a:t>Highest gross sales and percentage contribution </a:t>
          </a:r>
          <a:r>
            <a:rPr lang="en-IN" dirty="0"/>
            <a:t>: Retailer</a:t>
          </a:r>
        </a:p>
      </dgm:t>
    </dgm:pt>
    <dgm:pt modelId="{11870EA3-0B32-4B81-BC79-2FA14804A16A}" type="parTrans" cxnId="{333F0384-A16D-4712-9260-003A8B437FBB}">
      <dgm:prSet/>
      <dgm:spPr/>
      <dgm:t>
        <a:bodyPr/>
        <a:lstStyle/>
        <a:p>
          <a:endParaRPr lang="en-IN"/>
        </a:p>
      </dgm:t>
    </dgm:pt>
    <dgm:pt modelId="{875EFD99-B88C-4461-B04F-C5C9FCF129C9}" type="sibTrans" cxnId="{333F0384-A16D-4712-9260-003A8B437FBB}">
      <dgm:prSet/>
      <dgm:spPr/>
      <dgm:t>
        <a:bodyPr/>
        <a:lstStyle/>
        <a:p>
          <a:endParaRPr lang="en-IN"/>
        </a:p>
      </dgm:t>
    </dgm:pt>
    <dgm:pt modelId="{95A2ABB4-89EB-47C1-9716-720D6F482ECF}">
      <dgm:prSet/>
      <dgm:spPr/>
      <dgm:t>
        <a:bodyPr/>
        <a:lstStyle/>
        <a:p>
          <a:r>
            <a:rPr lang="en-IN" b="1"/>
            <a:t>Lowest gross sales and percentage contribution </a:t>
          </a:r>
          <a:r>
            <a:rPr lang="en-IN"/>
            <a:t>: Distributor </a:t>
          </a:r>
        </a:p>
      </dgm:t>
    </dgm:pt>
    <dgm:pt modelId="{C6FA2D55-5399-4E02-BE30-D32F4C6282AF}" type="parTrans" cxnId="{876994ED-DDDD-4D6D-90E4-A06069FBCD7A}">
      <dgm:prSet/>
      <dgm:spPr/>
      <dgm:t>
        <a:bodyPr/>
        <a:lstStyle/>
        <a:p>
          <a:endParaRPr lang="en-IN"/>
        </a:p>
      </dgm:t>
    </dgm:pt>
    <dgm:pt modelId="{387ECEDB-C77B-4665-AC1E-965456B4472E}" type="sibTrans" cxnId="{876994ED-DDDD-4D6D-90E4-A06069FBCD7A}">
      <dgm:prSet/>
      <dgm:spPr/>
      <dgm:t>
        <a:bodyPr/>
        <a:lstStyle/>
        <a:p>
          <a:endParaRPr lang="en-IN"/>
        </a:p>
      </dgm:t>
    </dgm:pt>
    <dgm:pt modelId="{D74DCD15-2136-40FC-A7DD-D07F9426F669}" type="pres">
      <dgm:prSet presAssocID="{649A6C23-7C8E-454C-967B-0AD594112D10}" presName="compositeShape" presStyleCnt="0">
        <dgm:presLayoutVars>
          <dgm:chMax val="2"/>
          <dgm:dir/>
          <dgm:resizeHandles val="exact"/>
        </dgm:presLayoutVars>
      </dgm:prSet>
      <dgm:spPr/>
    </dgm:pt>
    <dgm:pt modelId="{4353474E-25D8-4900-A035-E2540BF9A887}" type="pres">
      <dgm:prSet presAssocID="{8246EA65-0130-41AA-BECF-60E0DF4BDD3C}" presName="upArrow" presStyleLbl="node1" presStyleIdx="0" presStyleCnt="2"/>
      <dgm:spPr/>
    </dgm:pt>
    <dgm:pt modelId="{65E80525-583B-40C4-9FBE-521EF62A062E}" type="pres">
      <dgm:prSet presAssocID="{8246EA65-0130-41AA-BECF-60E0DF4BDD3C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7AB9540C-C0AD-4B57-9E47-58C5B2D02176}" type="pres">
      <dgm:prSet presAssocID="{95A2ABB4-89EB-47C1-9716-720D6F482ECF}" presName="downArrow" presStyleLbl="node1" presStyleIdx="1" presStyleCnt="2"/>
      <dgm:spPr/>
    </dgm:pt>
    <dgm:pt modelId="{4D62CE4B-AADE-4EFB-8A79-0F3D1F726A50}" type="pres">
      <dgm:prSet presAssocID="{95A2ABB4-89EB-47C1-9716-720D6F482E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BE67DE00-BB05-4B91-BA23-5159DB6D7A3D}" type="presOf" srcId="{95A2ABB4-89EB-47C1-9716-720D6F482ECF}" destId="{4D62CE4B-AADE-4EFB-8A79-0F3D1F726A50}" srcOrd="0" destOrd="0" presId="urn:microsoft.com/office/officeart/2005/8/layout/arrow4"/>
    <dgm:cxn modelId="{2C29BC54-CBCC-4B0D-AB5D-90C1163F0F06}" type="presOf" srcId="{649A6C23-7C8E-454C-967B-0AD594112D10}" destId="{D74DCD15-2136-40FC-A7DD-D07F9426F669}" srcOrd="0" destOrd="0" presId="urn:microsoft.com/office/officeart/2005/8/layout/arrow4"/>
    <dgm:cxn modelId="{333F0384-A16D-4712-9260-003A8B437FBB}" srcId="{649A6C23-7C8E-454C-967B-0AD594112D10}" destId="{8246EA65-0130-41AA-BECF-60E0DF4BDD3C}" srcOrd="0" destOrd="0" parTransId="{11870EA3-0B32-4B81-BC79-2FA14804A16A}" sibTransId="{875EFD99-B88C-4461-B04F-C5C9FCF129C9}"/>
    <dgm:cxn modelId="{0947F1B9-67A7-4527-99E3-9ACC5D0960F7}" type="presOf" srcId="{8246EA65-0130-41AA-BECF-60E0DF4BDD3C}" destId="{65E80525-583B-40C4-9FBE-521EF62A062E}" srcOrd="0" destOrd="0" presId="urn:microsoft.com/office/officeart/2005/8/layout/arrow4"/>
    <dgm:cxn modelId="{876994ED-DDDD-4D6D-90E4-A06069FBCD7A}" srcId="{649A6C23-7C8E-454C-967B-0AD594112D10}" destId="{95A2ABB4-89EB-47C1-9716-720D6F482ECF}" srcOrd="1" destOrd="0" parTransId="{C6FA2D55-5399-4E02-BE30-D32F4C6282AF}" sibTransId="{387ECEDB-C77B-4665-AC1E-965456B4472E}"/>
    <dgm:cxn modelId="{BA4F0C0B-0288-4E8B-A288-422FAD428317}" type="presParOf" srcId="{D74DCD15-2136-40FC-A7DD-D07F9426F669}" destId="{4353474E-25D8-4900-A035-E2540BF9A887}" srcOrd="0" destOrd="0" presId="urn:microsoft.com/office/officeart/2005/8/layout/arrow4"/>
    <dgm:cxn modelId="{CF088EE2-CABF-4E14-A26A-7139C324C7DF}" type="presParOf" srcId="{D74DCD15-2136-40FC-A7DD-D07F9426F669}" destId="{65E80525-583B-40C4-9FBE-521EF62A062E}" srcOrd="1" destOrd="0" presId="urn:microsoft.com/office/officeart/2005/8/layout/arrow4"/>
    <dgm:cxn modelId="{6549BA0F-3822-4D54-BB9D-A590B915832C}" type="presParOf" srcId="{D74DCD15-2136-40FC-A7DD-D07F9426F669}" destId="{7AB9540C-C0AD-4B57-9E47-58C5B2D02176}" srcOrd="2" destOrd="0" presId="urn:microsoft.com/office/officeart/2005/8/layout/arrow4"/>
    <dgm:cxn modelId="{AC545815-7049-4E09-B880-B267B0708DC1}" type="presParOf" srcId="{D74DCD15-2136-40FC-A7DD-D07F9426F669}" destId="{4D62CE4B-AADE-4EFB-8A79-0F3D1F726A50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3A116F-777D-4595-8176-9AAFB77210AD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C44E06E-EF9A-411E-A201-532EA099B7D3}">
      <dgm:prSet/>
      <dgm:spPr/>
      <dgm:t>
        <a:bodyPr/>
        <a:lstStyle/>
        <a:p>
          <a:r>
            <a:rPr lang="en-IN" dirty="0"/>
            <a:t>Top 3 products in </a:t>
          </a:r>
          <a:r>
            <a:rPr lang="en-IN" b="1" dirty="0"/>
            <a:t>PC division</a:t>
          </a:r>
          <a:r>
            <a:rPr lang="en-IN" dirty="0"/>
            <a:t>:</a:t>
          </a:r>
        </a:p>
      </dgm:t>
    </dgm:pt>
    <dgm:pt modelId="{20C991C6-5B7C-4394-856D-CB550E702B38}" type="parTrans" cxnId="{30C57B8A-3940-41EB-92F4-6500FBFDF8E3}">
      <dgm:prSet/>
      <dgm:spPr/>
      <dgm:t>
        <a:bodyPr/>
        <a:lstStyle/>
        <a:p>
          <a:endParaRPr lang="en-IN"/>
        </a:p>
      </dgm:t>
    </dgm:pt>
    <dgm:pt modelId="{67C9C3D8-1518-4092-9927-27E1E4A92C89}" type="sibTrans" cxnId="{30C57B8A-3940-41EB-92F4-6500FBFDF8E3}">
      <dgm:prSet/>
      <dgm:spPr/>
      <dgm:t>
        <a:bodyPr/>
        <a:lstStyle/>
        <a:p>
          <a:endParaRPr lang="en-IN"/>
        </a:p>
      </dgm:t>
    </dgm:pt>
    <dgm:pt modelId="{E36B82D1-B10A-4EFD-913F-AC3B77F522F2}">
      <dgm:prSet/>
      <dgm:spPr/>
      <dgm:t>
        <a:bodyPr/>
        <a:lstStyle/>
        <a:p>
          <a:r>
            <a:rPr lang="en-IN"/>
            <a:t>A4218110202</a:t>
          </a:r>
        </a:p>
      </dgm:t>
    </dgm:pt>
    <dgm:pt modelId="{8BF72664-A150-48A1-882E-0DB7ACC4BC9C}" type="parTrans" cxnId="{76D1B2AD-4BA2-48B5-9AF1-78EB9F6BD853}">
      <dgm:prSet/>
      <dgm:spPr/>
      <dgm:t>
        <a:bodyPr/>
        <a:lstStyle/>
        <a:p>
          <a:endParaRPr lang="en-IN"/>
        </a:p>
      </dgm:t>
    </dgm:pt>
    <dgm:pt modelId="{A72DBBB9-E9B7-4F05-A3E2-1B88FEE89EFA}" type="sibTrans" cxnId="{76D1B2AD-4BA2-48B5-9AF1-78EB9F6BD853}">
      <dgm:prSet/>
      <dgm:spPr/>
      <dgm:t>
        <a:bodyPr/>
        <a:lstStyle/>
        <a:p>
          <a:endParaRPr lang="en-IN"/>
        </a:p>
      </dgm:t>
    </dgm:pt>
    <dgm:pt modelId="{EEBED987-98D3-4901-859C-F7F926D27822}">
      <dgm:prSet/>
      <dgm:spPr/>
      <dgm:t>
        <a:bodyPr/>
        <a:lstStyle/>
        <a:p>
          <a:r>
            <a:rPr lang="en-IN" dirty="0"/>
            <a:t>A4319110306       </a:t>
          </a:r>
        </a:p>
      </dgm:t>
    </dgm:pt>
    <dgm:pt modelId="{C3167D62-761C-4F66-86D9-C647E0A06C26}" type="parTrans" cxnId="{76919AA3-2CA9-4D90-BBF9-A5353FE9BA8C}">
      <dgm:prSet/>
      <dgm:spPr/>
      <dgm:t>
        <a:bodyPr/>
        <a:lstStyle/>
        <a:p>
          <a:endParaRPr lang="en-IN"/>
        </a:p>
      </dgm:t>
    </dgm:pt>
    <dgm:pt modelId="{973A6147-8486-40B7-A8D8-9088DEE558E4}" type="sibTrans" cxnId="{76919AA3-2CA9-4D90-BBF9-A5353FE9BA8C}">
      <dgm:prSet/>
      <dgm:spPr/>
      <dgm:t>
        <a:bodyPr/>
        <a:lstStyle/>
        <a:p>
          <a:endParaRPr lang="en-IN"/>
        </a:p>
      </dgm:t>
    </dgm:pt>
    <dgm:pt modelId="{1BB25CFF-9E5C-4140-B868-66301F58B4EC}">
      <dgm:prSet/>
      <dgm:spPr/>
      <dgm:t>
        <a:bodyPr/>
        <a:lstStyle/>
        <a:p>
          <a:r>
            <a:rPr lang="en-IN" dirty="0"/>
            <a:t>A4218110205</a:t>
          </a:r>
        </a:p>
      </dgm:t>
    </dgm:pt>
    <dgm:pt modelId="{D9290AAF-5E7E-465F-B5BE-4561D5A668F5}" type="parTrans" cxnId="{885237CC-27CF-4C1B-83BB-8C626AD34138}">
      <dgm:prSet/>
      <dgm:spPr/>
      <dgm:t>
        <a:bodyPr/>
        <a:lstStyle/>
        <a:p>
          <a:endParaRPr lang="en-IN"/>
        </a:p>
      </dgm:t>
    </dgm:pt>
    <dgm:pt modelId="{F94E8D20-3EE0-4C97-A125-EFA77AD66A31}" type="sibTrans" cxnId="{885237CC-27CF-4C1B-83BB-8C626AD34138}">
      <dgm:prSet/>
      <dgm:spPr/>
      <dgm:t>
        <a:bodyPr/>
        <a:lstStyle/>
        <a:p>
          <a:endParaRPr lang="en-IN"/>
        </a:p>
      </dgm:t>
    </dgm:pt>
    <dgm:pt modelId="{E1013244-3A39-43AD-8D28-9B9211E05391}" type="pres">
      <dgm:prSet presAssocID="{823A116F-777D-4595-8176-9AAFB77210AD}" presName="diagram" presStyleCnt="0">
        <dgm:presLayoutVars>
          <dgm:dir/>
          <dgm:animLvl val="lvl"/>
          <dgm:resizeHandles val="exact"/>
        </dgm:presLayoutVars>
      </dgm:prSet>
      <dgm:spPr/>
    </dgm:pt>
    <dgm:pt modelId="{F5DA38C2-D62C-4C34-BEA3-988D9644E83C}" type="pres">
      <dgm:prSet presAssocID="{3C44E06E-EF9A-411E-A201-532EA099B7D3}" presName="compNode" presStyleCnt="0"/>
      <dgm:spPr/>
    </dgm:pt>
    <dgm:pt modelId="{924BEDFE-94E5-4861-A4B4-8ED368FCEFEC}" type="pres">
      <dgm:prSet presAssocID="{3C44E06E-EF9A-411E-A201-532EA099B7D3}" presName="childRect" presStyleLbl="bgAcc1" presStyleIdx="0" presStyleCnt="1">
        <dgm:presLayoutVars>
          <dgm:bulletEnabled val="1"/>
        </dgm:presLayoutVars>
      </dgm:prSet>
      <dgm:spPr/>
    </dgm:pt>
    <dgm:pt modelId="{48B2E1F2-9D5C-49A8-BC7B-9BB5EA1578EA}" type="pres">
      <dgm:prSet presAssocID="{3C44E06E-EF9A-411E-A201-532EA099B7D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D8A62C-B32C-438B-9319-08B7C461F69D}" type="pres">
      <dgm:prSet presAssocID="{3C44E06E-EF9A-411E-A201-532EA099B7D3}" presName="parentRect" presStyleLbl="alignNode1" presStyleIdx="0" presStyleCnt="1"/>
      <dgm:spPr/>
    </dgm:pt>
    <dgm:pt modelId="{E31AA84A-A5A6-41D5-B937-3BB1184C68B3}" type="pres">
      <dgm:prSet presAssocID="{3C44E06E-EF9A-411E-A201-532EA099B7D3}" presName="adorn" presStyleLbl="fgAccFollowNode1" presStyleIdx="0" presStyleCnt="1" custScaleX="120564" custScaleY="1242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</dgm:ptLst>
  <dgm:cxnLst>
    <dgm:cxn modelId="{F3E0C424-CDAB-4DBC-B3A3-15D3B264A777}" type="presOf" srcId="{3C44E06E-EF9A-411E-A201-532EA099B7D3}" destId="{B4D8A62C-B32C-438B-9319-08B7C461F69D}" srcOrd="1" destOrd="0" presId="urn:microsoft.com/office/officeart/2005/8/layout/bList2"/>
    <dgm:cxn modelId="{0AF7304C-FD6A-4D49-9BDA-C5C729A1ECD6}" type="presOf" srcId="{3C44E06E-EF9A-411E-A201-532EA099B7D3}" destId="{48B2E1F2-9D5C-49A8-BC7B-9BB5EA1578EA}" srcOrd="0" destOrd="0" presId="urn:microsoft.com/office/officeart/2005/8/layout/bList2"/>
    <dgm:cxn modelId="{30C57B8A-3940-41EB-92F4-6500FBFDF8E3}" srcId="{823A116F-777D-4595-8176-9AAFB77210AD}" destId="{3C44E06E-EF9A-411E-A201-532EA099B7D3}" srcOrd="0" destOrd="0" parTransId="{20C991C6-5B7C-4394-856D-CB550E702B38}" sibTransId="{67C9C3D8-1518-4092-9927-27E1E4A92C89}"/>
    <dgm:cxn modelId="{01A94C9A-F11C-4E54-B6E3-B69AEBD59C70}" type="presOf" srcId="{1BB25CFF-9E5C-4140-B868-66301F58B4EC}" destId="{924BEDFE-94E5-4861-A4B4-8ED368FCEFEC}" srcOrd="0" destOrd="2" presId="urn:microsoft.com/office/officeart/2005/8/layout/bList2"/>
    <dgm:cxn modelId="{76919AA3-2CA9-4D90-BBF9-A5353FE9BA8C}" srcId="{3C44E06E-EF9A-411E-A201-532EA099B7D3}" destId="{EEBED987-98D3-4901-859C-F7F926D27822}" srcOrd="1" destOrd="0" parTransId="{C3167D62-761C-4F66-86D9-C647E0A06C26}" sibTransId="{973A6147-8486-40B7-A8D8-9088DEE558E4}"/>
    <dgm:cxn modelId="{76D1B2AD-4BA2-48B5-9AF1-78EB9F6BD853}" srcId="{3C44E06E-EF9A-411E-A201-532EA099B7D3}" destId="{E36B82D1-B10A-4EFD-913F-AC3B77F522F2}" srcOrd="0" destOrd="0" parTransId="{8BF72664-A150-48A1-882E-0DB7ACC4BC9C}" sibTransId="{A72DBBB9-E9B7-4F05-A3E2-1B88FEE89EFA}"/>
    <dgm:cxn modelId="{52EC14B4-EE66-4CB2-BA07-BC4BA7BDC323}" type="presOf" srcId="{823A116F-777D-4595-8176-9AAFB77210AD}" destId="{E1013244-3A39-43AD-8D28-9B9211E05391}" srcOrd="0" destOrd="0" presId="urn:microsoft.com/office/officeart/2005/8/layout/bList2"/>
    <dgm:cxn modelId="{885237CC-27CF-4C1B-83BB-8C626AD34138}" srcId="{3C44E06E-EF9A-411E-A201-532EA099B7D3}" destId="{1BB25CFF-9E5C-4140-B868-66301F58B4EC}" srcOrd="2" destOrd="0" parTransId="{D9290AAF-5E7E-465F-B5BE-4561D5A668F5}" sibTransId="{F94E8D20-3EE0-4C97-A125-EFA77AD66A31}"/>
    <dgm:cxn modelId="{D0D1AFD7-7F85-4B44-B25D-7186AFF0412A}" type="presOf" srcId="{EEBED987-98D3-4901-859C-F7F926D27822}" destId="{924BEDFE-94E5-4861-A4B4-8ED368FCEFEC}" srcOrd="0" destOrd="1" presId="urn:microsoft.com/office/officeart/2005/8/layout/bList2"/>
    <dgm:cxn modelId="{3DDFECE3-9134-4C84-B257-89EDEE248FD6}" type="presOf" srcId="{E36B82D1-B10A-4EFD-913F-AC3B77F522F2}" destId="{924BEDFE-94E5-4861-A4B4-8ED368FCEFEC}" srcOrd="0" destOrd="0" presId="urn:microsoft.com/office/officeart/2005/8/layout/bList2"/>
    <dgm:cxn modelId="{1A072F7A-1F70-42BC-8817-07C432084BA5}" type="presParOf" srcId="{E1013244-3A39-43AD-8D28-9B9211E05391}" destId="{F5DA38C2-D62C-4C34-BEA3-988D9644E83C}" srcOrd="0" destOrd="0" presId="urn:microsoft.com/office/officeart/2005/8/layout/bList2"/>
    <dgm:cxn modelId="{03F62586-4A28-4E75-8073-7D2FC741ACDE}" type="presParOf" srcId="{F5DA38C2-D62C-4C34-BEA3-988D9644E83C}" destId="{924BEDFE-94E5-4861-A4B4-8ED368FCEFEC}" srcOrd="0" destOrd="0" presId="urn:microsoft.com/office/officeart/2005/8/layout/bList2"/>
    <dgm:cxn modelId="{1F79EDD3-3514-402E-9F27-F21AF40741BC}" type="presParOf" srcId="{F5DA38C2-D62C-4C34-BEA3-988D9644E83C}" destId="{48B2E1F2-9D5C-49A8-BC7B-9BB5EA1578EA}" srcOrd="1" destOrd="0" presId="urn:microsoft.com/office/officeart/2005/8/layout/bList2"/>
    <dgm:cxn modelId="{DA19F155-9951-4CD1-8506-2D19ACA23854}" type="presParOf" srcId="{F5DA38C2-D62C-4C34-BEA3-988D9644E83C}" destId="{B4D8A62C-B32C-438B-9319-08B7C461F69D}" srcOrd="2" destOrd="0" presId="urn:microsoft.com/office/officeart/2005/8/layout/bList2"/>
    <dgm:cxn modelId="{E45C3894-EC82-4168-AF31-4D8823F80942}" type="presParOf" srcId="{F5DA38C2-D62C-4C34-BEA3-988D9644E83C}" destId="{E31AA84A-A5A6-41D5-B937-3BB1184C68B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3A116F-777D-4595-8176-9AAFB77210AD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C44E06E-EF9A-411E-A201-532EA099B7D3}">
      <dgm:prSet/>
      <dgm:spPr/>
      <dgm:t>
        <a:bodyPr/>
        <a:lstStyle/>
        <a:p>
          <a:r>
            <a:rPr lang="en-IN" dirty="0"/>
            <a:t>Top 3 products in </a:t>
          </a:r>
          <a:r>
            <a:rPr lang="en-IN" b="1" dirty="0"/>
            <a:t>P &amp; A division</a:t>
          </a:r>
          <a:r>
            <a:rPr lang="en-IN" dirty="0"/>
            <a:t>:</a:t>
          </a:r>
        </a:p>
      </dgm:t>
    </dgm:pt>
    <dgm:pt modelId="{20C991C6-5B7C-4394-856D-CB550E702B38}" type="parTrans" cxnId="{30C57B8A-3940-41EB-92F4-6500FBFDF8E3}">
      <dgm:prSet/>
      <dgm:spPr/>
      <dgm:t>
        <a:bodyPr/>
        <a:lstStyle/>
        <a:p>
          <a:endParaRPr lang="en-IN"/>
        </a:p>
      </dgm:t>
    </dgm:pt>
    <dgm:pt modelId="{67C9C3D8-1518-4092-9927-27E1E4A92C89}" type="sibTrans" cxnId="{30C57B8A-3940-41EB-92F4-6500FBFDF8E3}">
      <dgm:prSet/>
      <dgm:spPr/>
      <dgm:t>
        <a:bodyPr/>
        <a:lstStyle/>
        <a:p>
          <a:endParaRPr lang="en-IN"/>
        </a:p>
      </dgm:t>
    </dgm:pt>
    <dgm:pt modelId="{E36B82D1-B10A-4EFD-913F-AC3B77F522F2}">
      <dgm:prSet/>
      <dgm:spPr/>
      <dgm:t>
        <a:bodyPr/>
        <a:lstStyle/>
        <a:p>
          <a:r>
            <a:rPr lang="en-IN" dirty="0"/>
            <a:t>A2319150302</a:t>
          </a:r>
        </a:p>
      </dgm:t>
    </dgm:pt>
    <dgm:pt modelId="{8BF72664-A150-48A1-882E-0DB7ACC4BC9C}" type="parTrans" cxnId="{76D1B2AD-4BA2-48B5-9AF1-78EB9F6BD853}">
      <dgm:prSet/>
      <dgm:spPr/>
      <dgm:t>
        <a:bodyPr/>
        <a:lstStyle/>
        <a:p>
          <a:endParaRPr lang="en-IN"/>
        </a:p>
      </dgm:t>
    </dgm:pt>
    <dgm:pt modelId="{A72DBBB9-E9B7-4F05-A3E2-1B88FEE89EFA}" type="sibTrans" cxnId="{76D1B2AD-4BA2-48B5-9AF1-78EB9F6BD853}">
      <dgm:prSet/>
      <dgm:spPr/>
      <dgm:t>
        <a:bodyPr/>
        <a:lstStyle/>
        <a:p>
          <a:endParaRPr lang="en-IN"/>
        </a:p>
      </dgm:t>
    </dgm:pt>
    <dgm:pt modelId="{EEBED987-98D3-4901-859C-F7F926D27822}">
      <dgm:prSet/>
      <dgm:spPr/>
      <dgm:t>
        <a:bodyPr/>
        <a:lstStyle/>
        <a:p>
          <a:r>
            <a:rPr lang="en-IN" dirty="0"/>
            <a:t>A2219150204       </a:t>
          </a:r>
        </a:p>
      </dgm:t>
    </dgm:pt>
    <dgm:pt modelId="{C3167D62-761C-4F66-86D9-C647E0A06C26}" type="parTrans" cxnId="{76919AA3-2CA9-4D90-BBF9-A5353FE9BA8C}">
      <dgm:prSet/>
      <dgm:spPr/>
      <dgm:t>
        <a:bodyPr/>
        <a:lstStyle/>
        <a:p>
          <a:endParaRPr lang="en-IN"/>
        </a:p>
      </dgm:t>
    </dgm:pt>
    <dgm:pt modelId="{973A6147-8486-40B7-A8D8-9088DEE558E4}" type="sibTrans" cxnId="{76919AA3-2CA9-4D90-BBF9-A5353FE9BA8C}">
      <dgm:prSet/>
      <dgm:spPr/>
      <dgm:t>
        <a:bodyPr/>
        <a:lstStyle/>
        <a:p>
          <a:endParaRPr lang="en-IN"/>
        </a:p>
      </dgm:t>
    </dgm:pt>
    <dgm:pt modelId="{1BB25CFF-9E5C-4140-B868-66301F58B4EC}">
      <dgm:prSet/>
      <dgm:spPr/>
      <dgm:t>
        <a:bodyPr/>
        <a:lstStyle/>
        <a:p>
          <a:r>
            <a:rPr lang="en-IN" dirty="0"/>
            <a:t>A2319150306</a:t>
          </a:r>
        </a:p>
      </dgm:t>
    </dgm:pt>
    <dgm:pt modelId="{D9290AAF-5E7E-465F-B5BE-4561D5A668F5}" type="parTrans" cxnId="{885237CC-27CF-4C1B-83BB-8C626AD34138}">
      <dgm:prSet/>
      <dgm:spPr/>
      <dgm:t>
        <a:bodyPr/>
        <a:lstStyle/>
        <a:p>
          <a:endParaRPr lang="en-IN"/>
        </a:p>
      </dgm:t>
    </dgm:pt>
    <dgm:pt modelId="{F94E8D20-3EE0-4C97-A125-EFA77AD66A31}" type="sibTrans" cxnId="{885237CC-27CF-4C1B-83BB-8C626AD34138}">
      <dgm:prSet/>
      <dgm:spPr/>
      <dgm:t>
        <a:bodyPr/>
        <a:lstStyle/>
        <a:p>
          <a:endParaRPr lang="en-IN"/>
        </a:p>
      </dgm:t>
    </dgm:pt>
    <dgm:pt modelId="{E1013244-3A39-43AD-8D28-9B9211E05391}" type="pres">
      <dgm:prSet presAssocID="{823A116F-777D-4595-8176-9AAFB77210AD}" presName="diagram" presStyleCnt="0">
        <dgm:presLayoutVars>
          <dgm:dir/>
          <dgm:animLvl val="lvl"/>
          <dgm:resizeHandles val="exact"/>
        </dgm:presLayoutVars>
      </dgm:prSet>
      <dgm:spPr/>
    </dgm:pt>
    <dgm:pt modelId="{F5DA38C2-D62C-4C34-BEA3-988D9644E83C}" type="pres">
      <dgm:prSet presAssocID="{3C44E06E-EF9A-411E-A201-532EA099B7D3}" presName="compNode" presStyleCnt="0"/>
      <dgm:spPr/>
    </dgm:pt>
    <dgm:pt modelId="{924BEDFE-94E5-4861-A4B4-8ED368FCEFEC}" type="pres">
      <dgm:prSet presAssocID="{3C44E06E-EF9A-411E-A201-532EA099B7D3}" presName="childRect" presStyleLbl="bgAcc1" presStyleIdx="0" presStyleCnt="1">
        <dgm:presLayoutVars>
          <dgm:bulletEnabled val="1"/>
        </dgm:presLayoutVars>
      </dgm:prSet>
      <dgm:spPr/>
    </dgm:pt>
    <dgm:pt modelId="{48B2E1F2-9D5C-49A8-BC7B-9BB5EA1578EA}" type="pres">
      <dgm:prSet presAssocID="{3C44E06E-EF9A-411E-A201-532EA099B7D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D8A62C-B32C-438B-9319-08B7C461F69D}" type="pres">
      <dgm:prSet presAssocID="{3C44E06E-EF9A-411E-A201-532EA099B7D3}" presName="parentRect" presStyleLbl="alignNode1" presStyleIdx="0" presStyleCnt="1"/>
      <dgm:spPr/>
    </dgm:pt>
    <dgm:pt modelId="{E31AA84A-A5A6-41D5-B937-3BB1184C68B3}" type="pres">
      <dgm:prSet presAssocID="{3C44E06E-EF9A-411E-A201-532EA099B7D3}" presName="adorn" presStyleLbl="fgAccFollowNode1" presStyleIdx="0" presStyleCnt="1" custScaleX="120564" custScaleY="1242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</dgm:ptLst>
  <dgm:cxnLst>
    <dgm:cxn modelId="{F3E0C424-CDAB-4DBC-B3A3-15D3B264A777}" type="presOf" srcId="{3C44E06E-EF9A-411E-A201-532EA099B7D3}" destId="{B4D8A62C-B32C-438B-9319-08B7C461F69D}" srcOrd="1" destOrd="0" presId="urn:microsoft.com/office/officeart/2005/8/layout/bList2"/>
    <dgm:cxn modelId="{0AF7304C-FD6A-4D49-9BDA-C5C729A1ECD6}" type="presOf" srcId="{3C44E06E-EF9A-411E-A201-532EA099B7D3}" destId="{48B2E1F2-9D5C-49A8-BC7B-9BB5EA1578EA}" srcOrd="0" destOrd="0" presId="urn:microsoft.com/office/officeart/2005/8/layout/bList2"/>
    <dgm:cxn modelId="{30C57B8A-3940-41EB-92F4-6500FBFDF8E3}" srcId="{823A116F-777D-4595-8176-9AAFB77210AD}" destId="{3C44E06E-EF9A-411E-A201-532EA099B7D3}" srcOrd="0" destOrd="0" parTransId="{20C991C6-5B7C-4394-856D-CB550E702B38}" sibTransId="{67C9C3D8-1518-4092-9927-27E1E4A92C89}"/>
    <dgm:cxn modelId="{01A94C9A-F11C-4E54-B6E3-B69AEBD59C70}" type="presOf" srcId="{1BB25CFF-9E5C-4140-B868-66301F58B4EC}" destId="{924BEDFE-94E5-4861-A4B4-8ED368FCEFEC}" srcOrd="0" destOrd="2" presId="urn:microsoft.com/office/officeart/2005/8/layout/bList2"/>
    <dgm:cxn modelId="{76919AA3-2CA9-4D90-BBF9-A5353FE9BA8C}" srcId="{3C44E06E-EF9A-411E-A201-532EA099B7D3}" destId="{EEBED987-98D3-4901-859C-F7F926D27822}" srcOrd="1" destOrd="0" parTransId="{C3167D62-761C-4F66-86D9-C647E0A06C26}" sibTransId="{973A6147-8486-40B7-A8D8-9088DEE558E4}"/>
    <dgm:cxn modelId="{76D1B2AD-4BA2-48B5-9AF1-78EB9F6BD853}" srcId="{3C44E06E-EF9A-411E-A201-532EA099B7D3}" destId="{E36B82D1-B10A-4EFD-913F-AC3B77F522F2}" srcOrd="0" destOrd="0" parTransId="{8BF72664-A150-48A1-882E-0DB7ACC4BC9C}" sibTransId="{A72DBBB9-E9B7-4F05-A3E2-1B88FEE89EFA}"/>
    <dgm:cxn modelId="{52EC14B4-EE66-4CB2-BA07-BC4BA7BDC323}" type="presOf" srcId="{823A116F-777D-4595-8176-9AAFB77210AD}" destId="{E1013244-3A39-43AD-8D28-9B9211E05391}" srcOrd="0" destOrd="0" presId="urn:microsoft.com/office/officeart/2005/8/layout/bList2"/>
    <dgm:cxn modelId="{885237CC-27CF-4C1B-83BB-8C626AD34138}" srcId="{3C44E06E-EF9A-411E-A201-532EA099B7D3}" destId="{1BB25CFF-9E5C-4140-B868-66301F58B4EC}" srcOrd="2" destOrd="0" parTransId="{D9290AAF-5E7E-465F-B5BE-4561D5A668F5}" sibTransId="{F94E8D20-3EE0-4C97-A125-EFA77AD66A31}"/>
    <dgm:cxn modelId="{D0D1AFD7-7F85-4B44-B25D-7186AFF0412A}" type="presOf" srcId="{EEBED987-98D3-4901-859C-F7F926D27822}" destId="{924BEDFE-94E5-4861-A4B4-8ED368FCEFEC}" srcOrd="0" destOrd="1" presId="urn:microsoft.com/office/officeart/2005/8/layout/bList2"/>
    <dgm:cxn modelId="{3DDFECE3-9134-4C84-B257-89EDEE248FD6}" type="presOf" srcId="{E36B82D1-B10A-4EFD-913F-AC3B77F522F2}" destId="{924BEDFE-94E5-4861-A4B4-8ED368FCEFEC}" srcOrd="0" destOrd="0" presId="urn:microsoft.com/office/officeart/2005/8/layout/bList2"/>
    <dgm:cxn modelId="{1A072F7A-1F70-42BC-8817-07C432084BA5}" type="presParOf" srcId="{E1013244-3A39-43AD-8D28-9B9211E05391}" destId="{F5DA38C2-D62C-4C34-BEA3-988D9644E83C}" srcOrd="0" destOrd="0" presId="urn:microsoft.com/office/officeart/2005/8/layout/bList2"/>
    <dgm:cxn modelId="{03F62586-4A28-4E75-8073-7D2FC741ACDE}" type="presParOf" srcId="{F5DA38C2-D62C-4C34-BEA3-988D9644E83C}" destId="{924BEDFE-94E5-4861-A4B4-8ED368FCEFEC}" srcOrd="0" destOrd="0" presId="urn:microsoft.com/office/officeart/2005/8/layout/bList2"/>
    <dgm:cxn modelId="{1F79EDD3-3514-402E-9F27-F21AF40741BC}" type="presParOf" srcId="{F5DA38C2-D62C-4C34-BEA3-988D9644E83C}" destId="{48B2E1F2-9D5C-49A8-BC7B-9BB5EA1578EA}" srcOrd="1" destOrd="0" presId="urn:microsoft.com/office/officeart/2005/8/layout/bList2"/>
    <dgm:cxn modelId="{DA19F155-9951-4CD1-8506-2D19ACA23854}" type="presParOf" srcId="{F5DA38C2-D62C-4C34-BEA3-988D9644E83C}" destId="{B4D8A62C-B32C-438B-9319-08B7C461F69D}" srcOrd="2" destOrd="0" presId="urn:microsoft.com/office/officeart/2005/8/layout/bList2"/>
    <dgm:cxn modelId="{E45C3894-EC82-4168-AF31-4D8823F80942}" type="presParOf" srcId="{F5DA38C2-D62C-4C34-BEA3-988D9644E83C}" destId="{E31AA84A-A5A6-41D5-B937-3BB1184C68B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23A116F-777D-4595-8176-9AAFB77210AD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C44E06E-EF9A-411E-A201-532EA099B7D3}">
      <dgm:prSet/>
      <dgm:spPr/>
      <dgm:t>
        <a:bodyPr/>
        <a:lstStyle/>
        <a:p>
          <a:r>
            <a:rPr lang="en-IN" dirty="0"/>
            <a:t>Top 3 products in </a:t>
          </a:r>
          <a:r>
            <a:rPr lang="en-IN" b="1" dirty="0"/>
            <a:t>N &amp; C division</a:t>
          </a:r>
          <a:r>
            <a:rPr lang="en-IN" dirty="0"/>
            <a:t>:</a:t>
          </a:r>
        </a:p>
      </dgm:t>
    </dgm:pt>
    <dgm:pt modelId="{20C991C6-5B7C-4394-856D-CB550E702B38}" type="parTrans" cxnId="{30C57B8A-3940-41EB-92F4-6500FBFDF8E3}">
      <dgm:prSet/>
      <dgm:spPr/>
      <dgm:t>
        <a:bodyPr/>
        <a:lstStyle/>
        <a:p>
          <a:endParaRPr lang="en-IN"/>
        </a:p>
      </dgm:t>
    </dgm:pt>
    <dgm:pt modelId="{67C9C3D8-1518-4092-9927-27E1E4A92C89}" type="sibTrans" cxnId="{30C57B8A-3940-41EB-92F4-6500FBFDF8E3}">
      <dgm:prSet/>
      <dgm:spPr/>
      <dgm:t>
        <a:bodyPr/>
        <a:lstStyle/>
        <a:p>
          <a:endParaRPr lang="en-IN"/>
        </a:p>
      </dgm:t>
    </dgm:pt>
    <dgm:pt modelId="{E36B82D1-B10A-4EFD-913F-AC3B77F522F2}">
      <dgm:prSet/>
      <dgm:spPr/>
      <dgm:t>
        <a:bodyPr/>
        <a:lstStyle/>
        <a:p>
          <a:r>
            <a:rPr lang="en-IN" dirty="0"/>
            <a:t>A6720160103</a:t>
          </a:r>
        </a:p>
      </dgm:t>
    </dgm:pt>
    <dgm:pt modelId="{8BF72664-A150-48A1-882E-0DB7ACC4BC9C}" type="parTrans" cxnId="{76D1B2AD-4BA2-48B5-9AF1-78EB9F6BD853}">
      <dgm:prSet/>
      <dgm:spPr/>
      <dgm:t>
        <a:bodyPr/>
        <a:lstStyle/>
        <a:p>
          <a:endParaRPr lang="en-IN"/>
        </a:p>
      </dgm:t>
    </dgm:pt>
    <dgm:pt modelId="{A72DBBB9-E9B7-4F05-A3E2-1B88FEE89EFA}" type="sibTrans" cxnId="{76D1B2AD-4BA2-48B5-9AF1-78EB9F6BD853}">
      <dgm:prSet/>
      <dgm:spPr/>
      <dgm:t>
        <a:bodyPr/>
        <a:lstStyle/>
        <a:p>
          <a:endParaRPr lang="en-IN"/>
        </a:p>
      </dgm:t>
    </dgm:pt>
    <dgm:pt modelId="{EEBED987-98D3-4901-859C-F7F926D27822}">
      <dgm:prSet/>
      <dgm:spPr/>
      <dgm:t>
        <a:bodyPr/>
        <a:lstStyle/>
        <a:p>
          <a:r>
            <a:rPr lang="en-IN" dirty="0"/>
            <a:t>A6818160201       </a:t>
          </a:r>
        </a:p>
      </dgm:t>
    </dgm:pt>
    <dgm:pt modelId="{C3167D62-761C-4F66-86D9-C647E0A06C26}" type="parTrans" cxnId="{76919AA3-2CA9-4D90-BBF9-A5353FE9BA8C}">
      <dgm:prSet/>
      <dgm:spPr/>
      <dgm:t>
        <a:bodyPr/>
        <a:lstStyle/>
        <a:p>
          <a:endParaRPr lang="en-IN"/>
        </a:p>
      </dgm:t>
    </dgm:pt>
    <dgm:pt modelId="{973A6147-8486-40B7-A8D8-9088DEE558E4}" type="sibTrans" cxnId="{76919AA3-2CA9-4D90-BBF9-A5353FE9BA8C}">
      <dgm:prSet/>
      <dgm:spPr/>
      <dgm:t>
        <a:bodyPr/>
        <a:lstStyle/>
        <a:p>
          <a:endParaRPr lang="en-IN"/>
        </a:p>
      </dgm:t>
    </dgm:pt>
    <dgm:pt modelId="{1BB25CFF-9E5C-4140-B868-66301F58B4EC}">
      <dgm:prSet/>
      <dgm:spPr/>
      <dgm:t>
        <a:bodyPr/>
        <a:lstStyle/>
        <a:p>
          <a:r>
            <a:rPr lang="en-IN" dirty="0"/>
            <a:t>A6419160301</a:t>
          </a:r>
        </a:p>
      </dgm:t>
    </dgm:pt>
    <dgm:pt modelId="{D9290AAF-5E7E-465F-B5BE-4561D5A668F5}" type="parTrans" cxnId="{885237CC-27CF-4C1B-83BB-8C626AD34138}">
      <dgm:prSet/>
      <dgm:spPr/>
      <dgm:t>
        <a:bodyPr/>
        <a:lstStyle/>
        <a:p>
          <a:endParaRPr lang="en-IN"/>
        </a:p>
      </dgm:t>
    </dgm:pt>
    <dgm:pt modelId="{F94E8D20-3EE0-4C97-A125-EFA77AD66A31}" type="sibTrans" cxnId="{885237CC-27CF-4C1B-83BB-8C626AD34138}">
      <dgm:prSet/>
      <dgm:spPr/>
      <dgm:t>
        <a:bodyPr/>
        <a:lstStyle/>
        <a:p>
          <a:endParaRPr lang="en-IN"/>
        </a:p>
      </dgm:t>
    </dgm:pt>
    <dgm:pt modelId="{E1013244-3A39-43AD-8D28-9B9211E05391}" type="pres">
      <dgm:prSet presAssocID="{823A116F-777D-4595-8176-9AAFB77210AD}" presName="diagram" presStyleCnt="0">
        <dgm:presLayoutVars>
          <dgm:dir/>
          <dgm:animLvl val="lvl"/>
          <dgm:resizeHandles val="exact"/>
        </dgm:presLayoutVars>
      </dgm:prSet>
      <dgm:spPr/>
    </dgm:pt>
    <dgm:pt modelId="{F5DA38C2-D62C-4C34-BEA3-988D9644E83C}" type="pres">
      <dgm:prSet presAssocID="{3C44E06E-EF9A-411E-A201-532EA099B7D3}" presName="compNode" presStyleCnt="0"/>
      <dgm:spPr/>
    </dgm:pt>
    <dgm:pt modelId="{924BEDFE-94E5-4861-A4B4-8ED368FCEFEC}" type="pres">
      <dgm:prSet presAssocID="{3C44E06E-EF9A-411E-A201-532EA099B7D3}" presName="childRect" presStyleLbl="bgAcc1" presStyleIdx="0" presStyleCnt="1">
        <dgm:presLayoutVars>
          <dgm:bulletEnabled val="1"/>
        </dgm:presLayoutVars>
      </dgm:prSet>
      <dgm:spPr/>
    </dgm:pt>
    <dgm:pt modelId="{48B2E1F2-9D5C-49A8-BC7B-9BB5EA1578EA}" type="pres">
      <dgm:prSet presAssocID="{3C44E06E-EF9A-411E-A201-532EA099B7D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4D8A62C-B32C-438B-9319-08B7C461F69D}" type="pres">
      <dgm:prSet presAssocID="{3C44E06E-EF9A-411E-A201-532EA099B7D3}" presName="parentRect" presStyleLbl="alignNode1" presStyleIdx="0" presStyleCnt="1"/>
      <dgm:spPr/>
    </dgm:pt>
    <dgm:pt modelId="{E31AA84A-A5A6-41D5-B937-3BB1184C68B3}" type="pres">
      <dgm:prSet presAssocID="{3C44E06E-EF9A-411E-A201-532EA099B7D3}" presName="adorn" presStyleLbl="fgAccFollowNode1" presStyleIdx="0" presStyleCnt="1" custScaleX="120564" custScaleY="1242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F3E0C424-CDAB-4DBC-B3A3-15D3B264A777}" type="presOf" srcId="{3C44E06E-EF9A-411E-A201-532EA099B7D3}" destId="{B4D8A62C-B32C-438B-9319-08B7C461F69D}" srcOrd="1" destOrd="0" presId="urn:microsoft.com/office/officeart/2005/8/layout/bList2"/>
    <dgm:cxn modelId="{0AF7304C-FD6A-4D49-9BDA-C5C729A1ECD6}" type="presOf" srcId="{3C44E06E-EF9A-411E-A201-532EA099B7D3}" destId="{48B2E1F2-9D5C-49A8-BC7B-9BB5EA1578EA}" srcOrd="0" destOrd="0" presId="urn:microsoft.com/office/officeart/2005/8/layout/bList2"/>
    <dgm:cxn modelId="{30C57B8A-3940-41EB-92F4-6500FBFDF8E3}" srcId="{823A116F-777D-4595-8176-9AAFB77210AD}" destId="{3C44E06E-EF9A-411E-A201-532EA099B7D3}" srcOrd="0" destOrd="0" parTransId="{20C991C6-5B7C-4394-856D-CB550E702B38}" sibTransId="{67C9C3D8-1518-4092-9927-27E1E4A92C89}"/>
    <dgm:cxn modelId="{01A94C9A-F11C-4E54-B6E3-B69AEBD59C70}" type="presOf" srcId="{1BB25CFF-9E5C-4140-B868-66301F58B4EC}" destId="{924BEDFE-94E5-4861-A4B4-8ED368FCEFEC}" srcOrd="0" destOrd="2" presId="urn:microsoft.com/office/officeart/2005/8/layout/bList2"/>
    <dgm:cxn modelId="{76919AA3-2CA9-4D90-BBF9-A5353FE9BA8C}" srcId="{3C44E06E-EF9A-411E-A201-532EA099B7D3}" destId="{EEBED987-98D3-4901-859C-F7F926D27822}" srcOrd="1" destOrd="0" parTransId="{C3167D62-761C-4F66-86D9-C647E0A06C26}" sibTransId="{973A6147-8486-40B7-A8D8-9088DEE558E4}"/>
    <dgm:cxn modelId="{76D1B2AD-4BA2-48B5-9AF1-78EB9F6BD853}" srcId="{3C44E06E-EF9A-411E-A201-532EA099B7D3}" destId="{E36B82D1-B10A-4EFD-913F-AC3B77F522F2}" srcOrd="0" destOrd="0" parTransId="{8BF72664-A150-48A1-882E-0DB7ACC4BC9C}" sibTransId="{A72DBBB9-E9B7-4F05-A3E2-1B88FEE89EFA}"/>
    <dgm:cxn modelId="{52EC14B4-EE66-4CB2-BA07-BC4BA7BDC323}" type="presOf" srcId="{823A116F-777D-4595-8176-9AAFB77210AD}" destId="{E1013244-3A39-43AD-8D28-9B9211E05391}" srcOrd="0" destOrd="0" presId="urn:microsoft.com/office/officeart/2005/8/layout/bList2"/>
    <dgm:cxn modelId="{885237CC-27CF-4C1B-83BB-8C626AD34138}" srcId="{3C44E06E-EF9A-411E-A201-532EA099B7D3}" destId="{1BB25CFF-9E5C-4140-B868-66301F58B4EC}" srcOrd="2" destOrd="0" parTransId="{D9290AAF-5E7E-465F-B5BE-4561D5A668F5}" sibTransId="{F94E8D20-3EE0-4C97-A125-EFA77AD66A31}"/>
    <dgm:cxn modelId="{D0D1AFD7-7F85-4B44-B25D-7186AFF0412A}" type="presOf" srcId="{EEBED987-98D3-4901-859C-F7F926D27822}" destId="{924BEDFE-94E5-4861-A4B4-8ED368FCEFEC}" srcOrd="0" destOrd="1" presId="urn:microsoft.com/office/officeart/2005/8/layout/bList2"/>
    <dgm:cxn modelId="{3DDFECE3-9134-4C84-B257-89EDEE248FD6}" type="presOf" srcId="{E36B82D1-B10A-4EFD-913F-AC3B77F522F2}" destId="{924BEDFE-94E5-4861-A4B4-8ED368FCEFEC}" srcOrd="0" destOrd="0" presId="urn:microsoft.com/office/officeart/2005/8/layout/bList2"/>
    <dgm:cxn modelId="{1A072F7A-1F70-42BC-8817-07C432084BA5}" type="presParOf" srcId="{E1013244-3A39-43AD-8D28-9B9211E05391}" destId="{F5DA38C2-D62C-4C34-BEA3-988D9644E83C}" srcOrd="0" destOrd="0" presId="urn:microsoft.com/office/officeart/2005/8/layout/bList2"/>
    <dgm:cxn modelId="{03F62586-4A28-4E75-8073-7D2FC741ACDE}" type="presParOf" srcId="{F5DA38C2-D62C-4C34-BEA3-988D9644E83C}" destId="{924BEDFE-94E5-4861-A4B4-8ED368FCEFEC}" srcOrd="0" destOrd="0" presId="urn:microsoft.com/office/officeart/2005/8/layout/bList2"/>
    <dgm:cxn modelId="{1F79EDD3-3514-402E-9F27-F21AF40741BC}" type="presParOf" srcId="{F5DA38C2-D62C-4C34-BEA3-988D9644E83C}" destId="{48B2E1F2-9D5C-49A8-BC7B-9BB5EA1578EA}" srcOrd="1" destOrd="0" presId="urn:microsoft.com/office/officeart/2005/8/layout/bList2"/>
    <dgm:cxn modelId="{DA19F155-9951-4CD1-8506-2D19ACA23854}" type="presParOf" srcId="{F5DA38C2-D62C-4C34-BEA3-988D9644E83C}" destId="{B4D8A62C-B32C-438B-9319-08B7C461F69D}" srcOrd="2" destOrd="0" presId="urn:microsoft.com/office/officeart/2005/8/layout/bList2"/>
    <dgm:cxn modelId="{E45C3894-EC82-4168-AF31-4D8823F80942}" type="presParOf" srcId="{F5DA38C2-D62C-4C34-BEA3-988D9644E83C}" destId="{E31AA84A-A5A6-41D5-B937-3BB1184C68B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B7DB8-3564-48D7-97E3-DB84C7E93379}">
      <dsp:nvSpPr>
        <dsp:cNvPr id="0" name=""/>
        <dsp:cNvSpPr/>
      </dsp:nvSpPr>
      <dsp:spPr>
        <a:xfrm rot="10800000">
          <a:off x="1067826" y="980"/>
          <a:ext cx="2983626" cy="1265245"/>
        </a:xfrm>
        <a:prstGeom prst="homePlat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3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Highest Production Volume</a:t>
          </a:r>
          <a:r>
            <a:rPr lang="en-US" sz="1600" b="0" i="0" kern="1200"/>
            <a:t>: Notebooks lead with the highest number of products manufactured.</a:t>
          </a:r>
          <a:endParaRPr lang="en-IN" sz="1600" kern="1200"/>
        </a:p>
      </dsp:txBody>
      <dsp:txXfrm rot="10800000">
        <a:off x="1384137" y="980"/>
        <a:ext cx="2667315" cy="1265245"/>
      </dsp:txXfrm>
    </dsp:sp>
    <dsp:sp modelId="{8F65D444-9C3E-45E2-B2EF-81E13DC8CF9F}">
      <dsp:nvSpPr>
        <dsp:cNvPr id="0" name=""/>
        <dsp:cNvSpPr/>
      </dsp:nvSpPr>
      <dsp:spPr>
        <a:xfrm>
          <a:off x="435203" y="980"/>
          <a:ext cx="1265245" cy="126524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E53D4-A1EB-4590-962B-4789FBCA64C0}">
      <dsp:nvSpPr>
        <dsp:cNvPr id="0" name=""/>
        <dsp:cNvSpPr/>
      </dsp:nvSpPr>
      <dsp:spPr>
        <a:xfrm rot="10800000">
          <a:off x="1067826" y="1643911"/>
          <a:ext cx="2983626" cy="1265245"/>
        </a:xfrm>
        <a:prstGeom prst="homePlate">
          <a:avLst/>
        </a:prstGeom>
        <a:solidFill>
          <a:schemeClr val="accent5">
            <a:shade val="50000"/>
            <a:hueOff val="253781"/>
            <a:satOff val="301"/>
            <a:lumOff val="411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7938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Lowest Production Volume</a:t>
          </a:r>
          <a:r>
            <a:rPr lang="en-US" sz="1600" b="0" i="0" kern="1200"/>
            <a:t>: Networking products have the least number of products.</a:t>
          </a:r>
          <a:endParaRPr lang="en-IN" sz="1600" kern="1200"/>
        </a:p>
      </dsp:txBody>
      <dsp:txXfrm rot="10800000">
        <a:off x="1384137" y="1643911"/>
        <a:ext cx="2667315" cy="1265245"/>
      </dsp:txXfrm>
    </dsp:sp>
    <dsp:sp modelId="{CA59386A-8FAC-40CF-A164-A8E31CB9A7D7}">
      <dsp:nvSpPr>
        <dsp:cNvPr id="0" name=""/>
        <dsp:cNvSpPr/>
      </dsp:nvSpPr>
      <dsp:spPr>
        <a:xfrm>
          <a:off x="435203" y="1643911"/>
          <a:ext cx="1265245" cy="126524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DBE6E-8103-4F74-9AEF-8E28A8689EF5}">
      <dsp:nvSpPr>
        <dsp:cNvPr id="0" name=""/>
        <dsp:cNvSpPr/>
      </dsp:nvSpPr>
      <dsp:spPr>
        <a:xfrm rot="5400000">
          <a:off x="-826340" y="815472"/>
          <a:ext cx="3475879" cy="18517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Top 5 Indian customers with highest average discount in FY 2021</a:t>
          </a:r>
          <a:r>
            <a:rPr lang="en-US" sz="2000" b="0" i="0" kern="1200"/>
            <a:t>:</a:t>
          </a:r>
          <a:endParaRPr lang="en-IN" sz="2000" kern="1200"/>
        </a:p>
      </dsp:txBody>
      <dsp:txXfrm rot="-5400000">
        <a:off x="-14266" y="929264"/>
        <a:ext cx="1851732" cy="1624147"/>
      </dsp:txXfrm>
    </dsp:sp>
    <dsp:sp modelId="{E217C33E-CE13-49FA-952C-5B775FAA69E7}">
      <dsp:nvSpPr>
        <dsp:cNvPr id="0" name=""/>
        <dsp:cNvSpPr/>
      </dsp:nvSpPr>
      <dsp:spPr>
        <a:xfrm rot="5400000">
          <a:off x="1865652" y="-53323"/>
          <a:ext cx="2578548" cy="26919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Flipkart – 30.83%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Viveks – 30.38%</a:t>
          </a:r>
          <a:endParaRPr lang="en-IN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Ezone – 30.28%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b="0" i="0" kern="1200"/>
            <a:t>Croma – 30.25%</a:t>
          </a:r>
          <a:endParaRPr lang="en-IN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/>
            <a:t>Amazon –29.33%</a:t>
          </a:r>
        </a:p>
      </dsp:txBody>
      <dsp:txXfrm rot="-5400000">
        <a:off x="1808930" y="129273"/>
        <a:ext cx="2566119" cy="232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A9EEF-8144-4161-870B-550BC100E2E9}">
      <dsp:nvSpPr>
        <dsp:cNvPr id="0" name=""/>
        <dsp:cNvSpPr/>
      </dsp:nvSpPr>
      <dsp:spPr>
        <a:xfrm>
          <a:off x="0" y="27628"/>
          <a:ext cx="4486656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Atliq Exclusive Gross Sales Report</a:t>
          </a:r>
          <a:endParaRPr lang="en-IN" sz="1900" kern="1200" dirty="0"/>
        </a:p>
      </dsp:txBody>
      <dsp:txXfrm>
        <a:off x="21704" y="49332"/>
        <a:ext cx="4443248" cy="401192"/>
      </dsp:txXfrm>
    </dsp:sp>
    <dsp:sp modelId="{5170AD63-9D3F-48FD-A3BE-C3F17FF2665B}">
      <dsp:nvSpPr>
        <dsp:cNvPr id="0" name=""/>
        <dsp:cNvSpPr/>
      </dsp:nvSpPr>
      <dsp:spPr>
        <a:xfrm>
          <a:off x="0" y="526948"/>
          <a:ext cx="4486656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2019</a:t>
          </a:r>
          <a:r>
            <a:rPr lang="en-US" sz="1900" b="0" i="0" kern="1200"/>
            <a:t>:</a:t>
          </a:r>
          <a:endParaRPr lang="en-IN" sz="1900" kern="1200"/>
        </a:p>
      </dsp:txBody>
      <dsp:txXfrm>
        <a:off x="21704" y="548652"/>
        <a:ext cx="4443248" cy="401192"/>
      </dsp:txXfrm>
    </dsp:sp>
    <dsp:sp modelId="{4BB57451-723E-4EB4-A90B-C08EABBCC9AA}">
      <dsp:nvSpPr>
        <dsp:cNvPr id="0" name=""/>
        <dsp:cNvSpPr/>
      </dsp:nvSpPr>
      <dsp:spPr>
        <a:xfrm>
          <a:off x="0" y="971548"/>
          <a:ext cx="4486656" cy="7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 dirty="0"/>
            <a:t>November</a:t>
          </a:r>
          <a:r>
            <a:rPr lang="en-US" sz="1500" b="0" i="0" kern="1200" dirty="0"/>
            <a:t>: Highest gross sales, above average.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Other Months</a:t>
          </a:r>
          <a:r>
            <a:rPr lang="en-US" sz="1500" b="0" i="0" kern="1200"/>
            <a:t>: Below average, with a decline post-November until September 2020.</a:t>
          </a:r>
          <a:endParaRPr lang="en-IN" sz="1500" kern="1200"/>
        </a:p>
      </dsp:txBody>
      <dsp:txXfrm>
        <a:off x="0" y="971548"/>
        <a:ext cx="4486656" cy="707940"/>
      </dsp:txXfrm>
    </dsp:sp>
    <dsp:sp modelId="{B6D3E9AA-430E-4351-BA43-54ECD04C45B6}">
      <dsp:nvSpPr>
        <dsp:cNvPr id="0" name=""/>
        <dsp:cNvSpPr/>
      </dsp:nvSpPr>
      <dsp:spPr>
        <a:xfrm>
          <a:off x="0" y="1679488"/>
          <a:ext cx="4486656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2020</a:t>
          </a:r>
          <a:r>
            <a:rPr lang="en-US" sz="1900" b="0" i="0" kern="1200"/>
            <a:t>:</a:t>
          </a:r>
          <a:endParaRPr lang="en-IN" sz="1900" kern="1200"/>
        </a:p>
      </dsp:txBody>
      <dsp:txXfrm>
        <a:off x="21704" y="1701192"/>
        <a:ext cx="4443248" cy="401192"/>
      </dsp:txXfrm>
    </dsp:sp>
    <dsp:sp modelId="{14222455-B658-4109-9B81-C5194A9D62A4}">
      <dsp:nvSpPr>
        <dsp:cNvPr id="0" name=""/>
        <dsp:cNvSpPr/>
      </dsp:nvSpPr>
      <dsp:spPr>
        <a:xfrm>
          <a:off x="0" y="2124088"/>
          <a:ext cx="4486656" cy="1337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March &amp; April</a:t>
          </a:r>
          <a:r>
            <a:rPr lang="en-US" sz="1500" b="0" i="0" kern="1200"/>
            <a:t>: Lowest gross sales across three years.</a:t>
          </a:r>
          <a:endParaRPr lang="en-IN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November</a:t>
          </a:r>
          <a:r>
            <a:rPr lang="en-US" sz="1500" b="0" i="0" kern="1200"/>
            <a:t>: Peak gross sales, highest among all three years.</a:t>
          </a:r>
          <a:endParaRPr lang="en-IN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Post-November</a:t>
          </a:r>
          <a:r>
            <a:rPr lang="en-US" sz="1500" b="0" i="0" kern="1200"/>
            <a:t>: Sales remained above average, except for April and August 2021.</a:t>
          </a:r>
          <a:endParaRPr lang="en-IN" sz="1500" kern="1200"/>
        </a:p>
      </dsp:txBody>
      <dsp:txXfrm>
        <a:off x="0" y="2124088"/>
        <a:ext cx="4486656" cy="1337219"/>
      </dsp:txXfrm>
    </dsp:sp>
    <dsp:sp modelId="{7131D5C9-71DD-4680-8A4B-6717F1B423F5}">
      <dsp:nvSpPr>
        <dsp:cNvPr id="0" name=""/>
        <dsp:cNvSpPr/>
      </dsp:nvSpPr>
      <dsp:spPr>
        <a:xfrm>
          <a:off x="0" y="3461308"/>
          <a:ext cx="4486656" cy="4446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2021</a:t>
          </a:r>
          <a:r>
            <a:rPr lang="en-US" sz="1900" b="0" i="0" kern="1200"/>
            <a:t>:</a:t>
          </a:r>
          <a:endParaRPr lang="en-IN" sz="1900" kern="1200"/>
        </a:p>
      </dsp:txBody>
      <dsp:txXfrm>
        <a:off x="21704" y="3483012"/>
        <a:ext cx="4443248" cy="401192"/>
      </dsp:txXfrm>
    </dsp:sp>
    <dsp:sp modelId="{263E5F69-BBE9-4007-88D0-D878604492BE}">
      <dsp:nvSpPr>
        <dsp:cNvPr id="0" name=""/>
        <dsp:cNvSpPr/>
      </dsp:nvSpPr>
      <dsp:spPr>
        <a:xfrm>
          <a:off x="0" y="3905908"/>
          <a:ext cx="4486656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5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January</a:t>
          </a:r>
          <a:r>
            <a:rPr lang="en-US" sz="1500" b="0" i="0" kern="1200"/>
            <a:t>: Highest gross sales.</a:t>
          </a:r>
          <a:endParaRPr lang="en-IN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August</a:t>
          </a:r>
          <a:r>
            <a:rPr lang="en-US" sz="1500" b="0" i="0" kern="1200"/>
            <a:t>: Lowest gross sales.</a:t>
          </a:r>
          <a:endParaRPr lang="en-IN" sz="1500" kern="1200"/>
        </a:p>
      </dsp:txBody>
      <dsp:txXfrm>
        <a:off x="0" y="3905908"/>
        <a:ext cx="4486656" cy="4916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3474E-25D8-4900-A035-E2540BF9A887}">
      <dsp:nvSpPr>
        <dsp:cNvPr id="0" name=""/>
        <dsp:cNvSpPr/>
      </dsp:nvSpPr>
      <dsp:spPr>
        <a:xfrm>
          <a:off x="2087" y="0"/>
          <a:ext cx="1252270" cy="1053137"/>
        </a:xfrm>
        <a:prstGeom prst="up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80525-583B-40C4-9FBE-521EF62A062E}">
      <dsp:nvSpPr>
        <dsp:cNvPr id="0" name=""/>
        <dsp:cNvSpPr/>
      </dsp:nvSpPr>
      <dsp:spPr>
        <a:xfrm>
          <a:off x="1291926" y="0"/>
          <a:ext cx="2125065" cy="105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Highest gross sales and percentage contribution </a:t>
          </a:r>
          <a:r>
            <a:rPr lang="en-IN" sz="1600" kern="1200" dirty="0"/>
            <a:t>: Retailer</a:t>
          </a:r>
        </a:p>
      </dsp:txBody>
      <dsp:txXfrm>
        <a:off x="1291926" y="0"/>
        <a:ext cx="2125065" cy="1053137"/>
      </dsp:txXfrm>
    </dsp:sp>
    <dsp:sp modelId="{7AB9540C-C0AD-4B57-9E47-58C5B2D02176}">
      <dsp:nvSpPr>
        <dsp:cNvPr id="0" name=""/>
        <dsp:cNvSpPr/>
      </dsp:nvSpPr>
      <dsp:spPr>
        <a:xfrm>
          <a:off x="377768" y="1140898"/>
          <a:ext cx="1252270" cy="1053137"/>
        </a:xfrm>
        <a:prstGeom prst="downArrow">
          <a:avLst/>
        </a:prstGeom>
        <a:solidFill>
          <a:schemeClr val="accent5">
            <a:hueOff val="375767"/>
            <a:satOff val="36001"/>
            <a:lumOff val="8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2CE4B-AADE-4EFB-8A79-0F3D1F726A50}">
      <dsp:nvSpPr>
        <dsp:cNvPr id="0" name=""/>
        <dsp:cNvSpPr/>
      </dsp:nvSpPr>
      <dsp:spPr>
        <a:xfrm>
          <a:off x="1667607" y="1140898"/>
          <a:ext cx="2125065" cy="105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/>
            <a:t>Lowest gross sales and percentage contribution </a:t>
          </a:r>
          <a:r>
            <a:rPr lang="en-IN" sz="1600" kern="1200"/>
            <a:t>: Distributor </a:t>
          </a:r>
        </a:p>
      </dsp:txBody>
      <dsp:txXfrm>
        <a:off x="1667607" y="1140898"/>
        <a:ext cx="2125065" cy="10531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BEDFE-94E5-4861-A4B4-8ED368FCEFEC}">
      <dsp:nvSpPr>
        <dsp:cNvPr id="0" name=""/>
        <dsp:cNvSpPr/>
      </dsp:nvSpPr>
      <dsp:spPr>
        <a:xfrm>
          <a:off x="2786" y="56874"/>
          <a:ext cx="3789302" cy="282863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171450" rIns="57150" bIns="57150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/>
            <a:t>A4218110202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A4319110306       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A4218110205</a:t>
          </a:r>
        </a:p>
      </dsp:txBody>
      <dsp:txXfrm>
        <a:off x="69064" y="123152"/>
        <a:ext cx="3656746" cy="2762355"/>
      </dsp:txXfrm>
    </dsp:sp>
    <dsp:sp modelId="{B4D8A62C-B32C-438B-9319-08B7C461F69D}">
      <dsp:nvSpPr>
        <dsp:cNvPr id="0" name=""/>
        <dsp:cNvSpPr/>
      </dsp:nvSpPr>
      <dsp:spPr>
        <a:xfrm>
          <a:off x="2786" y="2885508"/>
          <a:ext cx="3789302" cy="12163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3810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Top 3 products in </a:t>
          </a:r>
          <a:r>
            <a:rPr lang="en-IN" sz="3000" b="1" kern="1200" dirty="0"/>
            <a:t>PC division</a:t>
          </a:r>
          <a:r>
            <a:rPr lang="en-IN" sz="3000" kern="1200" dirty="0"/>
            <a:t>:</a:t>
          </a:r>
        </a:p>
      </dsp:txBody>
      <dsp:txXfrm>
        <a:off x="2786" y="2885508"/>
        <a:ext cx="2668522" cy="1216312"/>
      </dsp:txXfrm>
    </dsp:sp>
    <dsp:sp modelId="{E31AA84A-A5A6-41D5-B937-3BB1184C68B3}">
      <dsp:nvSpPr>
        <dsp:cNvPr id="0" name=""/>
        <dsp:cNvSpPr/>
      </dsp:nvSpPr>
      <dsp:spPr>
        <a:xfrm>
          <a:off x="2642137" y="2917880"/>
          <a:ext cx="1598986" cy="16479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BEDFE-94E5-4861-A4B4-8ED368FCEFEC}">
      <dsp:nvSpPr>
        <dsp:cNvPr id="0" name=""/>
        <dsp:cNvSpPr/>
      </dsp:nvSpPr>
      <dsp:spPr>
        <a:xfrm>
          <a:off x="2786" y="56874"/>
          <a:ext cx="3789302" cy="282863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171450" rIns="57150" bIns="57150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A2319150302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A2219150204       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A2319150306</a:t>
          </a:r>
        </a:p>
      </dsp:txBody>
      <dsp:txXfrm>
        <a:off x="69064" y="123152"/>
        <a:ext cx="3656746" cy="2762355"/>
      </dsp:txXfrm>
    </dsp:sp>
    <dsp:sp modelId="{B4D8A62C-B32C-438B-9319-08B7C461F69D}">
      <dsp:nvSpPr>
        <dsp:cNvPr id="0" name=""/>
        <dsp:cNvSpPr/>
      </dsp:nvSpPr>
      <dsp:spPr>
        <a:xfrm>
          <a:off x="2786" y="2885508"/>
          <a:ext cx="3789302" cy="12163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3810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Top 3 products in </a:t>
          </a:r>
          <a:r>
            <a:rPr lang="en-IN" sz="3000" b="1" kern="1200" dirty="0"/>
            <a:t>P &amp; A division</a:t>
          </a:r>
          <a:r>
            <a:rPr lang="en-IN" sz="3000" kern="1200" dirty="0"/>
            <a:t>:</a:t>
          </a:r>
        </a:p>
      </dsp:txBody>
      <dsp:txXfrm>
        <a:off x="2786" y="2885508"/>
        <a:ext cx="2668522" cy="1216312"/>
      </dsp:txXfrm>
    </dsp:sp>
    <dsp:sp modelId="{E31AA84A-A5A6-41D5-B937-3BB1184C68B3}">
      <dsp:nvSpPr>
        <dsp:cNvPr id="0" name=""/>
        <dsp:cNvSpPr/>
      </dsp:nvSpPr>
      <dsp:spPr>
        <a:xfrm>
          <a:off x="2642137" y="2917880"/>
          <a:ext cx="1598986" cy="16479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BEDFE-94E5-4861-A4B4-8ED368FCEFEC}">
      <dsp:nvSpPr>
        <dsp:cNvPr id="0" name=""/>
        <dsp:cNvSpPr/>
      </dsp:nvSpPr>
      <dsp:spPr>
        <a:xfrm>
          <a:off x="2786" y="56874"/>
          <a:ext cx="3789302" cy="2828633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171450" rIns="57150" bIns="57150" numCol="1" spcCol="1270" anchor="t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A6720160103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A6818160201       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4500" kern="1200" dirty="0"/>
            <a:t>A6419160301</a:t>
          </a:r>
        </a:p>
      </dsp:txBody>
      <dsp:txXfrm>
        <a:off x="69064" y="123152"/>
        <a:ext cx="3656746" cy="2762355"/>
      </dsp:txXfrm>
    </dsp:sp>
    <dsp:sp modelId="{B4D8A62C-B32C-438B-9319-08B7C461F69D}">
      <dsp:nvSpPr>
        <dsp:cNvPr id="0" name=""/>
        <dsp:cNvSpPr/>
      </dsp:nvSpPr>
      <dsp:spPr>
        <a:xfrm>
          <a:off x="2786" y="2885508"/>
          <a:ext cx="3789302" cy="12163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3810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Top 3 products in </a:t>
          </a:r>
          <a:r>
            <a:rPr lang="en-IN" sz="3000" b="1" kern="1200" dirty="0"/>
            <a:t>N &amp; C division</a:t>
          </a:r>
          <a:r>
            <a:rPr lang="en-IN" sz="3000" kern="1200" dirty="0"/>
            <a:t>:</a:t>
          </a:r>
        </a:p>
      </dsp:txBody>
      <dsp:txXfrm>
        <a:off x="2786" y="2885508"/>
        <a:ext cx="2668522" cy="1216312"/>
      </dsp:txXfrm>
    </dsp:sp>
    <dsp:sp modelId="{E31AA84A-A5A6-41D5-B937-3BB1184C68B3}">
      <dsp:nvSpPr>
        <dsp:cNvPr id="0" name=""/>
        <dsp:cNvSpPr/>
      </dsp:nvSpPr>
      <dsp:spPr>
        <a:xfrm>
          <a:off x="2642137" y="2917880"/>
          <a:ext cx="1598986" cy="16479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A371-D8C7-C462-8AEE-72C04883C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789" y="988541"/>
            <a:ext cx="9671222" cy="3044123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IN" sz="5300" dirty="0"/>
              <a:t>DATA VISUALIZATION PROJECT</a:t>
            </a:r>
            <a:br>
              <a:rPr lang="en-IN" sz="4400" dirty="0"/>
            </a:br>
            <a:br>
              <a:rPr lang="en-IN" sz="4400" dirty="0"/>
            </a:br>
            <a:br>
              <a:rPr lang="en-IN" sz="4400" dirty="0"/>
            </a:br>
            <a:r>
              <a:rPr lang="en-IN" sz="3600" i="1" dirty="0"/>
              <a:t>AD-HOC INSIGHTS for CONSUMER GOOD DOMAIN 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C19BD-CB0A-C86E-BC03-28C4506E7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789" y="4202252"/>
            <a:ext cx="3061121" cy="558406"/>
          </a:xfrm>
        </p:spPr>
        <p:txBody>
          <a:bodyPr/>
          <a:lstStyle/>
          <a:p>
            <a:pPr algn="r"/>
            <a:r>
              <a:rPr lang="en-IN" dirty="0"/>
              <a:t>Submitted by Aryadevi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5F337-8DF0-0C8E-B0C3-1F632D3A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172" y="2070762"/>
            <a:ext cx="2919586" cy="2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4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E0A85-6D32-9469-1BCF-E670172A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few measures were created to calculate the KPIs as shown below:</a:t>
            </a:r>
          </a:p>
          <a:p>
            <a:pPr lvl="1"/>
            <a:r>
              <a:rPr lang="en-US" sz="1800" b="1" i="0" dirty="0" err="1">
                <a:solidFill>
                  <a:srgbClr val="1F2328"/>
                </a:solidFill>
                <a:effectLst/>
              </a:rPr>
              <a:t>Avg_pre_invoice_ct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 - This is calculated from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fact_preinvoice_deductions</a:t>
            </a:r>
            <a:endParaRPr lang="en-US" sz="1800" b="0" i="0" dirty="0">
              <a:solidFill>
                <a:srgbClr val="1F2328"/>
              </a:solidFill>
              <a:effectLst/>
            </a:endParaRPr>
          </a:p>
          <a:p>
            <a:pPr lvl="1"/>
            <a:r>
              <a:rPr lang="en-US" sz="1800" b="1" i="0" dirty="0" err="1">
                <a:solidFill>
                  <a:srgbClr val="1F2328"/>
                </a:solidFill>
                <a:effectLst/>
              </a:rPr>
              <a:t>Gross_sales_amount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 -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sold_quantity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 </a:t>
            </a:r>
            <a:r>
              <a:rPr lang="en-US" sz="1800" dirty="0">
                <a:solidFill>
                  <a:srgbClr val="1F2328"/>
                </a:solidFill>
              </a:rPr>
              <a:t>* 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gross_price is calculated by inner joining tables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fact_sales_monthly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fact_gross_price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 and multiplying </a:t>
            </a:r>
          </a:p>
          <a:p>
            <a:pPr lvl="1"/>
            <a:r>
              <a:rPr lang="en-US" sz="1800" b="1" i="0" dirty="0" err="1">
                <a:solidFill>
                  <a:srgbClr val="1F2328"/>
                </a:solidFill>
                <a:effectLst/>
              </a:rPr>
              <a:t>Total_sold_quantity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 - This is calculated by summing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sold_quantity</a:t>
            </a:r>
            <a:r>
              <a:rPr lang="en-US" sz="1800" b="0" i="0" dirty="0">
                <a:solidFill>
                  <a:srgbClr val="1F2328"/>
                </a:solidFill>
                <a:effectLst/>
              </a:rPr>
              <a:t> from </a:t>
            </a:r>
            <a:r>
              <a:rPr lang="en-US" sz="1800" b="0" i="0" dirty="0" err="1">
                <a:solidFill>
                  <a:srgbClr val="1F2328"/>
                </a:solidFill>
                <a:effectLst/>
              </a:rPr>
              <a:t>fact_sales_monthly</a:t>
            </a:r>
            <a:endParaRPr lang="en-US" sz="1800" b="0" i="0" dirty="0">
              <a:solidFill>
                <a:srgbClr val="1F2328"/>
              </a:solidFill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0553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AC7FAAD-2AB4-9E5D-3197-5E00502E4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7179274" y="772282"/>
            <a:ext cx="4794422" cy="2128328"/>
          </a:xfrm>
          <a:effectLst/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00B756-D0F5-B822-4CFD-43CD01659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" y="1836446"/>
            <a:ext cx="4387267" cy="4045369"/>
          </a:xfrm>
        </p:spPr>
        <p:txBody>
          <a:bodyPr>
            <a:normAutofit fontScale="47500" lnSpcReduction="20000"/>
          </a:bodyPr>
          <a:lstStyle/>
          <a:p>
            <a:r>
              <a:rPr lang="en-IN" sz="3800" dirty="0"/>
              <a:t>1. Provide the list of markets in which customer “</a:t>
            </a:r>
            <a:r>
              <a:rPr lang="en-IN" sz="3800" b="1" dirty="0"/>
              <a:t>Atliq Exclusive</a:t>
            </a:r>
            <a:r>
              <a:rPr lang="en-IN" sz="3800" dirty="0"/>
              <a:t>” operates its business in the “</a:t>
            </a:r>
            <a:r>
              <a:rPr lang="en-IN" sz="3800" b="1" dirty="0"/>
              <a:t>APAC</a:t>
            </a:r>
            <a:r>
              <a:rPr lang="en-IN" sz="3800" dirty="0"/>
              <a:t>” REGION   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India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Indonesia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Japan 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Philippines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South Korea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Australia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New Zealand</a:t>
            </a:r>
          </a:p>
          <a:p>
            <a:pPr marL="285750" indent="-285750">
              <a:lnSpc>
                <a:spcPct val="12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3800" dirty="0"/>
              <a:t>Bangladesh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C38636-DD01-FF44-5BB3-C5116B57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5114" y="3525794"/>
            <a:ext cx="5082745" cy="3332205"/>
          </a:xfrm>
          <a:prstGeom prst="rect">
            <a:avLst/>
          </a:prstGeom>
          <a:effectLst/>
        </p:spPr>
      </p:pic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0D227773-D3DE-73CB-DA59-D607FA8F518C}"/>
              </a:ext>
            </a:extLst>
          </p:cNvPr>
          <p:cNvSpPr/>
          <p:nvPr/>
        </p:nvSpPr>
        <p:spPr>
          <a:xfrm rot="5400000">
            <a:off x="9500732" y="2976366"/>
            <a:ext cx="625183" cy="47367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DDBBB9-26AF-397C-D333-EC519A76F289}"/>
              </a:ext>
            </a:extLst>
          </p:cNvPr>
          <p:cNvSpPr txBox="1"/>
          <p:nvPr/>
        </p:nvSpPr>
        <p:spPr>
          <a:xfrm>
            <a:off x="9049263" y="257462"/>
            <a:ext cx="1248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9932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833816"/>
            <a:ext cx="3794760" cy="29101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2.What is the percentage of unique product increase in 2021 vs. 2020? The final output contains these fields, </a:t>
            </a:r>
          </a:p>
          <a:p>
            <a:pPr lvl="1"/>
            <a:r>
              <a:rPr lang="en-US" sz="1800" dirty="0"/>
              <a:t>unique_products_2020 </a:t>
            </a:r>
          </a:p>
          <a:p>
            <a:pPr lvl="1"/>
            <a:r>
              <a:rPr lang="en-US" sz="1800" dirty="0"/>
              <a:t>unique_products_2021 </a:t>
            </a:r>
          </a:p>
          <a:p>
            <a:pPr lvl="1"/>
            <a:r>
              <a:rPr lang="en-US" sz="1800" dirty="0"/>
              <a:t>percentage_chg</a:t>
            </a:r>
            <a:endParaRPr lang="en-IN" sz="1800" dirty="0"/>
          </a:p>
          <a:p>
            <a:endParaRPr lang="en-IN" dirty="0"/>
          </a:p>
        </p:txBody>
      </p:sp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9785F0D-9896-19BE-2AE9-F9B6CB0C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1672" y="1090863"/>
            <a:ext cx="3794760" cy="5248275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8394357" y="518862"/>
            <a:ext cx="1375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6970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9386" y="2833816"/>
            <a:ext cx="4486656" cy="2910138"/>
          </a:xfrm>
        </p:spPr>
        <p:txBody>
          <a:bodyPr/>
          <a:lstStyle/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FY 2020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245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unique products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FY 2021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334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unique products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Percentage Change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36.33%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increase, indicating significant growth in 2021</a:t>
            </a:r>
          </a:p>
          <a:p>
            <a:pPr algn="l">
              <a:buClr>
                <a:schemeClr val="tx1">
                  <a:lumMod val="50000"/>
                  <a:lumOff val="50000"/>
                </a:schemeClr>
              </a:buClr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471719" y="518862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A65F49-0825-2942-13BA-17C158D80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1601" y="953811"/>
            <a:ext cx="2945167" cy="236051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445E0-4ADD-E96F-41EE-3259A089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84" y="3904736"/>
            <a:ext cx="3822357" cy="2910138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692136" y="3428156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3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DFB3E1-5160-96E3-2920-700F8354E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9436" y="1977082"/>
            <a:ext cx="4685316" cy="3311610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94760" cy="219403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3. </a:t>
            </a:r>
            <a:r>
              <a:rPr lang="en-US" dirty="0"/>
              <a:t>Provide a report with all the unique product counts   for each segment and sort them in descending order of product counts. The final output contains 2 fields, </a:t>
            </a:r>
          </a:p>
          <a:p>
            <a:r>
              <a:rPr lang="en-US" dirty="0">
                <a:solidFill>
                  <a:schemeClr val="tx1"/>
                </a:solidFill>
              </a:rPr>
              <a:t>segment </a:t>
            </a:r>
          </a:p>
          <a:p>
            <a:r>
              <a:rPr lang="en-US" dirty="0" err="1">
                <a:solidFill>
                  <a:schemeClr val="tx1"/>
                </a:solidFill>
              </a:rPr>
              <a:t>product_count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270409" y="1177883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55324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F5C2FF8-675C-E00D-7495-314C1617D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586313"/>
              </p:ext>
            </p:extLst>
          </p:nvPr>
        </p:nvGraphicFramePr>
        <p:xfrm>
          <a:off x="829386" y="2833816"/>
          <a:ext cx="4486656" cy="2910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733592" y="2844417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88FE39-AFBE-D54E-4F96-B46DC05AE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7574423" y="579342"/>
            <a:ext cx="3015585" cy="21314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466ADF-FACA-325E-B232-78BB43315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2014" y="3288043"/>
            <a:ext cx="4750407" cy="34845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7444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94760" cy="2194036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4. </a:t>
            </a:r>
            <a:r>
              <a:rPr lang="en-US" dirty="0"/>
              <a:t>Which segment had the most increase in unique products in 2021 vs 2020? The final output contains these fields, </a:t>
            </a:r>
          </a:p>
          <a:p>
            <a:r>
              <a:rPr lang="en-US" dirty="0">
                <a:solidFill>
                  <a:schemeClr val="tx1"/>
                </a:solidFill>
              </a:rPr>
              <a:t>segment </a:t>
            </a:r>
          </a:p>
          <a:p>
            <a:r>
              <a:rPr lang="en-US" dirty="0">
                <a:solidFill>
                  <a:schemeClr val="tx1"/>
                </a:solidFill>
              </a:rPr>
              <a:t>product_count_2020 </a:t>
            </a:r>
          </a:p>
          <a:p>
            <a:r>
              <a:rPr lang="en-US" dirty="0">
                <a:solidFill>
                  <a:schemeClr val="tx1"/>
                </a:solidFill>
              </a:rPr>
              <a:t>product_count_2021 </a:t>
            </a:r>
          </a:p>
          <a:p>
            <a:r>
              <a:rPr lang="en-US" dirty="0">
                <a:solidFill>
                  <a:schemeClr val="tx1"/>
                </a:solidFill>
              </a:rPr>
              <a:t>difference</a:t>
            </a:r>
            <a:r>
              <a:rPr lang="en-IN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451640" y="1706195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2BF0608-F569-0C93-7252-5804B966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674" y="2301384"/>
            <a:ext cx="5115671" cy="2255231"/>
          </a:xfrm>
        </p:spPr>
      </p:pic>
    </p:spTree>
    <p:extLst>
      <p:ext uri="{BB962C8B-B14F-4D97-AF65-F5344CB8AC3E}">
        <p14:creationId xmlns:p14="http://schemas.microsoft.com/office/powerpoint/2010/main" val="362811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9386" y="2833816"/>
            <a:ext cx="4486656" cy="2910138"/>
          </a:xfrm>
        </p:spPr>
        <p:txBody>
          <a:bodyPr/>
          <a:lstStyle/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Significant Growth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Accessories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saw the highest increase from the previous year.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endParaRPr lang="en-US" b="1" i="0" dirty="0">
              <a:solidFill>
                <a:srgbClr val="111111"/>
              </a:solidFill>
              <a:effectLst/>
            </a:endParaRP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Minimal Change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</a:rPr>
              <a:t>Storage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and </a:t>
            </a:r>
            <a:r>
              <a:rPr lang="en-US" b="0" i="0" dirty="0">
                <a:solidFill>
                  <a:schemeClr val="bg1"/>
                </a:solidFill>
                <a:effectLst/>
              </a:rPr>
              <a:t>Networking</a:t>
            </a:r>
            <a:r>
              <a:rPr lang="en-US" b="0" i="0" dirty="0">
                <a:solidFill>
                  <a:srgbClr val="111111"/>
                </a:solidFill>
                <a:effectLst/>
              </a:rPr>
              <a:t> products experienced very low fluctuations.</a:t>
            </a:r>
          </a:p>
          <a:p>
            <a:pPr algn="l">
              <a:buClr>
                <a:schemeClr val="tx1">
                  <a:lumMod val="50000"/>
                  <a:lumOff val="50000"/>
                </a:schemeClr>
              </a:buClr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800704" y="2475718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4D6AFC-C0A9-9554-CB8A-57438E5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34" y="2991183"/>
            <a:ext cx="5570289" cy="346834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9AB11E6-9575-FA02-A235-74E685CB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257" y="906163"/>
            <a:ext cx="3820058" cy="1387000"/>
          </a:xfrm>
        </p:spPr>
      </p:pic>
    </p:spTree>
    <p:extLst>
      <p:ext uri="{BB962C8B-B14F-4D97-AF65-F5344CB8AC3E}">
        <p14:creationId xmlns:p14="http://schemas.microsoft.com/office/powerpoint/2010/main" val="388328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94760" cy="2194036"/>
          </a:xfrm>
        </p:spPr>
        <p:txBody>
          <a:bodyPr>
            <a:normAutofit/>
          </a:bodyPr>
          <a:lstStyle/>
          <a:p>
            <a:r>
              <a:rPr lang="en-US" dirty="0"/>
              <a:t>5. Get the products that have the highest and lowest manufacturing costs. The final output should contain these fields, </a:t>
            </a:r>
          </a:p>
          <a:p>
            <a:r>
              <a:rPr lang="en-US" dirty="0">
                <a:solidFill>
                  <a:schemeClr val="tx1"/>
                </a:solidFill>
              </a:rPr>
              <a:t>product_code </a:t>
            </a:r>
          </a:p>
          <a:p>
            <a:r>
              <a:rPr lang="en-US" dirty="0">
                <a:solidFill>
                  <a:schemeClr val="tx1"/>
                </a:solidFill>
              </a:rPr>
              <a:t>product </a:t>
            </a:r>
          </a:p>
          <a:p>
            <a:r>
              <a:rPr lang="en-US" dirty="0">
                <a:solidFill>
                  <a:schemeClr val="tx1"/>
                </a:solidFill>
              </a:rPr>
              <a:t>manufacturing cost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06387" y="1879007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331876-2382-2228-8F97-97875BA46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7410" y="2589301"/>
            <a:ext cx="4281709" cy="1679398"/>
          </a:xfrm>
        </p:spPr>
      </p:pic>
    </p:spTree>
    <p:extLst>
      <p:ext uri="{BB962C8B-B14F-4D97-AF65-F5344CB8AC3E}">
        <p14:creationId xmlns:p14="http://schemas.microsoft.com/office/powerpoint/2010/main" val="4203352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9386" y="2833816"/>
            <a:ext cx="4486656" cy="2910138"/>
          </a:xfrm>
        </p:spPr>
        <p:txBody>
          <a:bodyPr/>
          <a:lstStyle/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Maximum Production Cost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Item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Personal Desktop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Code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A6120110206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Cost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$240.54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Minimum Production Cost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Item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Mouse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Code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A2118150101</a:t>
            </a:r>
          </a:p>
          <a:p>
            <a:pPr marL="742950" lvl="1" indent="-285750" algn="l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Cost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$0.89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733592" y="1817650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C04295-1B33-4736-5BB9-A506A32F3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543" y="673344"/>
            <a:ext cx="5376071" cy="97468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4E06C-9278-242B-E190-5CF571B0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12" y="2382686"/>
            <a:ext cx="5467611" cy="41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10D7-CDEA-36DE-1E61-4F4445F9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11111"/>
                </a:solidFill>
                <a:effectLst/>
              </a:rPr>
              <a:t>Atliq Hardware: Leading Computer Hardware Production in India and Beyond</a:t>
            </a:r>
            <a:endParaRPr lang="en-US" b="0" i="0" dirty="0">
              <a:solidFill>
                <a:srgbClr val="11111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Challenge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Management needs better insights for quick, data-informed decisions.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Opportunity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Expanding the analytics team by hiring a junior data analyst with strong technical and soft skills.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Project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Conducting an SQL challenge to assess candidates’ skills.</a:t>
            </a:r>
          </a:p>
        </p:txBody>
      </p:sp>
    </p:spTree>
    <p:extLst>
      <p:ext uri="{BB962C8B-B14F-4D97-AF65-F5344CB8AC3E}">
        <p14:creationId xmlns:p14="http://schemas.microsoft.com/office/powerpoint/2010/main" val="144529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94760" cy="21940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6. Generate a report which contains the top 5 customers who received an average high pre_invoice_discount_pct for the fiscal year 2021 and in the Indian market. The final output contains these fields, </a:t>
            </a:r>
          </a:p>
          <a:p>
            <a:r>
              <a:rPr lang="en-US" dirty="0">
                <a:solidFill>
                  <a:schemeClr val="tx1"/>
                </a:solidFill>
              </a:rPr>
              <a:t>customer_code </a:t>
            </a:r>
          </a:p>
          <a:p>
            <a:r>
              <a:rPr lang="en-US" dirty="0">
                <a:solidFill>
                  <a:schemeClr val="tx1"/>
                </a:solidFill>
              </a:rPr>
              <a:t>customer </a:t>
            </a:r>
          </a:p>
          <a:p>
            <a:r>
              <a:rPr lang="en-US" dirty="0">
                <a:solidFill>
                  <a:schemeClr val="tx1"/>
                </a:solidFill>
              </a:rPr>
              <a:t>average_discount_percentage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06387" y="1879007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96593DD-08B8-ED5B-B95A-4D327059E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619" y="2354561"/>
            <a:ext cx="5540740" cy="2087814"/>
          </a:xfrm>
        </p:spPr>
      </p:pic>
    </p:spTree>
    <p:extLst>
      <p:ext uri="{BB962C8B-B14F-4D97-AF65-F5344CB8AC3E}">
        <p14:creationId xmlns:p14="http://schemas.microsoft.com/office/powerpoint/2010/main" val="412501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18E58E0A-2C9C-10A8-B42D-9A4DC79FB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408809"/>
              </p:ext>
            </p:extLst>
          </p:nvPr>
        </p:nvGraphicFramePr>
        <p:xfrm>
          <a:off x="829386" y="2261276"/>
          <a:ext cx="4486656" cy="348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733592" y="1817650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D6BF8D-4CF9-B8C7-0F5C-256704C0E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907" y="2358552"/>
            <a:ext cx="5846622" cy="4066962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6C0BB5B-A650-5FFE-8FE8-45A53AD3A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664876" y="681426"/>
            <a:ext cx="2629267" cy="990738"/>
          </a:xfrm>
        </p:spPr>
      </p:pic>
    </p:spTree>
    <p:extLst>
      <p:ext uri="{BB962C8B-B14F-4D97-AF65-F5344CB8AC3E}">
        <p14:creationId xmlns:p14="http://schemas.microsoft.com/office/powerpoint/2010/main" val="31376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94760" cy="21940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7. Get the complete report of the Gross sales amount for the customer “Atliq Exclusive” for each month . This analysis helps to get an idea of low and high-performing months and take strategic decisions. The final report contains these columns: </a:t>
            </a:r>
          </a:p>
          <a:p>
            <a:r>
              <a:rPr lang="en-US" dirty="0">
                <a:solidFill>
                  <a:schemeClr val="tx1"/>
                </a:solidFill>
              </a:rPr>
              <a:t>Month </a:t>
            </a:r>
          </a:p>
          <a:p>
            <a:r>
              <a:rPr lang="en-US" dirty="0">
                <a:solidFill>
                  <a:schemeClr val="tx1"/>
                </a:solidFill>
              </a:rPr>
              <a:t>Year </a:t>
            </a:r>
          </a:p>
          <a:p>
            <a:r>
              <a:rPr lang="en-US" dirty="0">
                <a:solidFill>
                  <a:schemeClr val="tx1"/>
                </a:solidFill>
              </a:rPr>
              <a:t>Gross sales Amount</a:t>
            </a:r>
            <a:r>
              <a:rPr lang="en-US" dirty="0"/>
              <a:t>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72289" y="358631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6B624-BDD0-DA18-8088-C68EF5E01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4688" y="893086"/>
            <a:ext cx="3886457" cy="4832211"/>
          </a:xfrm>
        </p:spPr>
      </p:pic>
    </p:spTree>
    <p:extLst>
      <p:ext uri="{BB962C8B-B14F-4D97-AF65-F5344CB8AC3E}">
        <p14:creationId xmlns:p14="http://schemas.microsoft.com/office/powerpoint/2010/main" val="392214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86" y="804672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8B15D71-A436-7657-B8D7-04870EB86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558352"/>
              </p:ext>
            </p:extLst>
          </p:nvPr>
        </p:nvGraphicFramePr>
        <p:xfrm>
          <a:off x="829386" y="2115681"/>
          <a:ext cx="4486656" cy="4425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535884" y="2509628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61F18E-EDAC-D57B-5297-E50D6191B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078396" y="645803"/>
            <a:ext cx="1406811" cy="17491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6B9F3-5761-5D5A-9110-87B22752A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855" y="3019716"/>
            <a:ext cx="5939480" cy="36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78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53570" cy="2406039"/>
          </a:xfrm>
        </p:spPr>
        <p:txBody>
          <a:bodyPr>
            <a:normAutofit/>
          </a:bodyPr>
          <a:lstStyle/>
          <a:p>
            <a:r>
              <a:rPr lang="en-US" dirty="0"/>
              <a:t>8. In which quarter of 2020, got the maximum total_sold_quantity? The final output contains these fields sorted by the total_sold_quantity, </a:t>
            </a:r>
          </a:p>
          <a:p>
            <a:r>
              <a:rPr lang="en-US" dirty="0"/>
              <a:t>Quarter </a:t>
            </a:r>
          </a:p>
          <a:p>
            <a:r>
              <a:rPr lang="en-US" dirty="0"/>
              <a:t>total_sold_quantity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47576" y="1879007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75CAACD-61C7-5388-8338-F7F77F21F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7524" y="2421556"/>
            <a:ext cx="5677957" cy="1082909"/>
          </a:xfrm>
        </p:spPr>
      </p:pic>
    </p:spTree>
    <p:extLst>
      <p:ext uri="{BB962C8B-B14F-4D97-AF65-F5344CB8AC3E}">
        <p14:creationId xmlns:p14="http://schemas.microsoft.com/office/powerpoint/2010/main" val="297802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203326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7C4C141-C96A-76DF-11AE-5162D6973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9946" y="3252763"/>
            <a:ext cx="1848108" cy="352474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F35665C-9515-8506-E742-A1BFA2F81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720526"/>
            <a:ext cx="3794760" cy="2194036"/>
          </a:xfrm>
        </p:spPr>
        <p:txBody>
          <a:bodyPr/>
          <a:lstStyle/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Highest Sales </a:t>
            </a:r>
            <a:r>
              <a:rPr lang="en-IN" dirty="0">
                <a:solidFill>
                  <a:schemeClr val="tx1"/>
                </a:solidFill>
              </a:rPr>
              <a:t>: Q4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</a:rPr>
              <a:t>Lowest Sales </a:t>
            </a:r>
            <a:r>
              <a:rPr lang="en-IN" dirty="0">
                <a:solidFill>
                  <a:schemeClr val="tx1"/>
                </a:solidFill>
              </a:rPr>
              <a:t>: Q2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11111"/>
                </a:solidFill>
                <a:effectLst/>
              </a:rPr>
              <a:t>Trend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Significant increase in sales after Q2</a:t>
            </a:r>
          </a:p>
          <a:p>
            <a:pPr marL="285750" indent="-285750" algn="l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733592" y="1330449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784790-148B-4261-D20A-F7A5F456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57" y="1946169"/>
            <a:ext cx="5599721" cy="41992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C94B25-DAC2-44F2-7F3C-801E2983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888" y="635393"/>
            <a:ext cx="2489243" cy="47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92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53570" cy="2406039"/>
          </a:xfrm>
        </p:spPr>
        <p:txBody>
          <a:bodyPr>
            <a:normAutofit/>
          </a:bodyPr>
          <a:lstStyle/>
          <a:p>
            <a:r>
              <a:rPr lang="en-US" dirty="0"/>
              <a:t>9. Which channel helped to bring more gross sales in the fiscal year 2021 and the percentage of contribution? The final output contains these fields, </a:t>
            </a:r>
          </a:p>
          <a:p>
            <a:r>
              <a:rPr lang="en-US" dirty="0">
                <a:solidFill>
                  <a:schemeClr val="tx1"/>
                </a:solidFill>
              </a:rPr>
              <a:t>channel </a:t>
            </a:r>
          </a:p>
          <a:p>
            <a:r>
              <a:rPr lang="en-US" dirty="0">
                <a:solidFill>
                  <a:schemeClr val="tx1"/>
                </a:solidFill>
              </a:rPr>
              <a:t>gross_sales_mln </a:t>
            </a:r>
          </a:p>
          <a:p>
            <a:r>
              <a:rPr lang="en-US" dirty="0">
                <a:solidFill>
                  <a:schemeClr val="tx1"/>
                </a:solidFill>
              </a:rPr>
              <a:t>percentage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47576" y="1879007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7A82AB-3CE0-B29A-DD28-FEF02D30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237" y="2430972"/>
            <a:ext cx="5339439" cy="1226627"/>
          </a:xfrm>
        </p:spPr>
      </p:pic>
    </p:spTree>
    <p:extLst>
      <p:ext uri="{BB962C8B-B14F-4D97-AF65-F5344CB8AC3E}">
        <p14:creationId xmlns:p14="http://schemas.microsoft.com/office/powerpoint/2010/main" val="504727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203326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8246D9B-3A7C-3085-FD0E-C343AF026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290753"/>
              </p:ext>
            </p:extLst>
          </p:nvPr>
        </p:nvGraphicFramePr>
        <p:xfrm>
          <a:off x="1115568" y="2720526"/>
          <a:ext cx="3794760" cy="2194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69013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733591" y="1431970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EC12EF28-AAE0-ABD2-A364-B748DD5FB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285" y="525113"/>
            <a:ext cx="3089723" cy="7098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FB1A22-3664-02E4-1501-9399037FC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092" y="2024443"/>
            <a:ext cx="5859711" cy="3728372"/>
          </a:xfrm>
        </p:spPr>
      </p:pic>
    </p:spTree>
    <p:extLst>
      <p:ext uri="{BB962C8B-B14F-4D97-AF65-F5344CB8AC3E}">
        <p14:creationId xmlns:p14="http://schemas.microsoft.com/office/powerpoint/2010/main" val="168418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10" y="543297"/>
            <a:ext cx="4486656" cy="1141497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4EBAE95-54C2-EF70-A7B0-56BF97EEA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855" y="2248339"/>
            <a:ext cx="3753570" cy="240603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10. Get the Top 3 products in each division that have a high total_sold_quantity in the </a:t>
            </a:r>
            <a:r>
              <a:rPr lang="en-US" dirty="0" err="1"/>
              <a:t>fiscal_year</a:t>
            </a:r>
            <a:r>
              <a:rPr lang="en-US" dirty="0"/>
              <a:t> 2021? The final output contains these fields, </a:t>
            </a:r>
          </a:p>
          <a:p>
            <a:r>
              <a:rPr lang="en-US" dirty="0"/>
              <a:t>division </a:t>
            </a:r>
          </a:p>
          <a:p>
            <a:r>
              <a:rPr lang="en-US" dirty="0"/>
              <a:t>product_code </a:t>
            </a:r>
          </a:p>
          <a:p>
            <a:r>
              <a:rPr lang="en-US" dirty="0"/>
              <a:t>product </a:t>
            </a:r>
          </a:p>
          <a:p>
            <a:r>
              <a:rPr lang="en-US" dirty="0"/>
              <a:t>total_sold_quantity </a:t>
            </a:r>
          </a:p>
          <a:p>
            <a:r>
              <a:rPr lang="en-US" dirty="0"/>
              <a:t>rank_order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7347576" y="1879007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74E1B2-241C-EFA6-F24B-FB1E6D2F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5760" y="2576394"/>
            <a:ext cx="4696480" cy="1705213"/>
          </a:xfrm>
        </p:spPr>
      </p:pic>
    </p:spTree>
    <p:extLst>
      <p:ext uri="{BB962C8B-B14F-4D97-AF65-F5344CB8AC3E}">
        <p14:creationId xmlns:p14="http://schemas.microsoft.com/office/powerpoint/2010/main" val="308524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1" y="161068"/>
            <a:ext cx="3895529" cy="1148748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9CE4BEE-0C16-BE28-2A21-216D22C36E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29426871"/>
              </p:ext>
            </p:extLst>
          </p:nvPr>
        </p:nvGraphicFramePr>
        <p:xfrm>
          <a:off x="229341" y="1628362"/>
          <a:ext cx="4243911" cy="462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6602895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660481" y="2662039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F8BB-921B-50BF-8405-48C4A039C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288" y="606970"/>
            <a:ext cx="5133295" cy="1863814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12C6C1E-2BC3-E3A3-13B7-A113A1D50F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6166289" y="3257966"/>
            <a:ext cx="5133295" cy="2993064"/>
          </a:xfrm>
        </p:spPr>
      </p:pic>
    </p:spTree>
    <p:extLst>
      <p:ext uri="{BB962C8B-B14F-4D97-AF65-F5344CB8AC3E}">
        <p14:creationId xmlns:p14="http://schemas.microsoft.com/office/powerpoint/2010/main" val="231844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62D7A21E-E432-9F0C-5C9B-EF49CDE587E3}"/>
                  </a:ext>
                </a:extLst>
              </p:cNvPr>
              <p:cNvGraphicFramePr>
                <a:graphicFrameLocks noGrp="1"/>
              </p:cNvGraphicFramePr>
              <p:nvPr>
                <p:ph idx="4294967295"/>
                <p:extLst>
                  <p:ext uri="{D42A27DB-BD31-4B8C-83A1-F6EECF244321}">
                    <p14:modId xmlns:p14="http://schemas.microsoft.com/office/powerpoint/2010/main" val="2294827373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62D7A21E-E432-9F0C-5C9B-EF49CDE587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F557BDB2-45C2-45EF-B9C4-F0C99F871B2C}"/>
              </a:ext>
            </a:extLst>
          </p:cNvPr>
          <p:cNvSpPr/>
          <p:nvPr/>
        </p:nvSpPr>
        <p:spPr>
          <a:xfrm>
            <a:off x="4804977" y="2580630"/>
            <a:ext cx="1895474" cy="1857376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22277-E570-E7DB-792B-1CEC53FD70BB}"/>
              </a:ext>
            </a:extLst>
          </p:cNvPr>
          <p:cNvSpPr txBox="1"/>
          <p:nvPr/>
        </p:nvSpPr>
        <p:spPr>
          <a:xfrm>
            <a:off x="4902157" y="3155375"/>
            <a:ext cx="1701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ATLIQ PRODUCTS</a:t>
            </a:r>
          </a:p>
        </p:txBody>
      </p:sp>
    </p:spTree>
    <p:extLst>
      <p:ext uri="{BB962C8B-B14F-4D97-AF65-F5344CB8AC3E}">
        <p14:creationId xmlns:p14="http://schemas.microsoft.com/office/powerpoint/2010/main" val="2924434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1" y="161068"/>
            <a:ext cx="3895529" cy="1148748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9CE4BEE-0C16-BE28-2A21-216D22C36E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30531077"/>
              </p:ext>
            </p:extLst>
          </p:nvPr>
        </p:nvGraphicFramePr>
        <p:xfrm>
          <a:off x="229341" y="1628362"/>
          <a:ext cx="4243911" cy="462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6602895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684725" y="2752184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F8BB-921B-50BF-8405-48C4A039C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288" y="606970"/>
            <a:ext cx="5133295" cy="18638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23831A-3B27-BCD0-2C6D-CC8EC8285D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6301946" y="3429000"/>
            <a:ext cx="4934465" cy="3009887"/>
          </a:xfrm>
        </p:spPr>
      </p:pic>
    </p:spTree>
    <p:extLst>
      <p:ext uri="{BB962C8B-B14F-4D97-AF65-F5344CB8AC3E}">
        <p14:creationId xmlns:p14="http://schemas.microsoft.com/office/powerpoint/2010/main" val="3738342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41" y="161068"/>
            <a:ext cx="3895529" cy="1148748"/>
          </a:xfrm>
        </p:spPr>
        <p:txBody>
          <a:bodyPr/>
          <a:lstStyle/>
          <a:p>
            <a:r>
              <a:rPr lang="en-IN" dirty="0"/>
              <a:t>INSIGHTS </a:t>
            </a: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9CE4BEE-0C16-BE28-2A21-216D22C36E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6780129"/>
              </p:ext>
            </p:extLst>
          </p:nvPr>
        </p:nvGraphicFramePr>
        <p:xfrm>
          <a:off x="229341" y="1628362"/>
          <a:ext cx="4243911" cy="4622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5F9878-A862-5AD7-AC88-363395314555}"/>
              </a:ext>
            </a:extLst>
          </p:cNvPr>
          <p:cNvSpPr txBox="1"/>
          <p:nvPr/>
        </p:nvSpPr>
        <p:spPr>
          <a:xfrm>
            <a:off x="6602895" y="210010"/>
            <a:ext cx="3220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/>
              <a:t>OUTPUT  TO  VISUAL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7D86496E-39D0-A1BF-6B46-58856B959C85}"/>
              </a:ext>
            </a:extLst>
          </p:cNvPr>
          <p:cNvSpPr/>
          <p:nvPr/>
        </p:nvSpPr>
        <p:spPr>
          <a:xfrm rot="5400000">
            <a:off x="8684725" y="2752184"/>
            <a:ext cx="491836" cy="395416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2F8BB-921B-50BF-8405-48C4A039CD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288" y="606970"/>
            <a:ext cx="5133295" cy="186381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B827F2-7BAB-2C71-EB50-91D719052F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6395845" y="3429001"/>
            <a:ext cx="4705543" cy="2881184"/>
          </a:xfrm>
        </p:spPr>
      </p:pic>
    </p:spTree>
    <p:extLst>
      <p:ext uri="{BB962C8B-B14F-4D97-AF65-F5344CB8AC3E}">
        <p14:creationId xmlns:p14="http://schemas.microsoft.com/office/powerpoint/2010/main" val="747935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0CEF-73F5-65B9-E828-5EFD70F5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C54A-66A6-3DC9-23C2-08243C31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Ad-Hoc Requests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Successfully developed business insights to support strategic decision-making.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In-Depth Study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Provided comprehensive analysis of the consumer goods domain and its metrics.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</a:rPr>
              <a:t>Stakeholder Benefits</a:t>
            </a:r>
            <a:r>
              <a:rPr lang="en-US" b="0" i="0" dirty="0">
                <a:solidFill>
                  <a:srgbClr val="111111"/>
                </a:solidFill>
                <a:effectLst/>
              </a:rPr>
              <a:t>: Enabled stakeholders to draw valuable conclusions on gross sales across various products and global markets, facilitating the development of new strategies to boost sales.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155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668208-1235-E09F-6E73-11CF3D15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300" y="1631092"/>
            <a:ext cx="7237330" cy="307971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02190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2616DE8-C11C-0F35-CD94-D55642DD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93" y="1174757"/>
            <a:ext cx="5324990" cy="1188720"/>
          </a:xfrm>
        </p:spPr>
        <p:txBody>
          <a:bodyPr/>
          <a:lstStyle/>
          <a:p>
            <a:r>
              <a:rPr lang="en-IN" dirty="0"/>
              <a:t>MARKETS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A847B-DBAA-3869-7610-7551F53A4B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CF284-C3B0-CE03-AA51-F185341DE0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FA282-40EE-AF3B-C2A6-689AACF7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3" y="2580379"/>
            <a:ext cx="5324990" cy="3872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6B28B1-8CC8-133F-0FD4-E7C2D2416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821" y="2580379"/>
            <a:ext cx="5395960" cy="387289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531837F8-0EBB-03C0-15E6-F949A5A76C66}"/>
              </a:ext>
            </a:extLst>
          </p:cNvPr>
          <p:cNvSpPr txBox="1">
            <a:spLocks/>
          </p:cNvSpPr>
          <p:nvPr/>
        </p:nvSpPr>
        <p:spPr bwMode="black">
          <a:xfrm>
            <a:off x="6265821" y="1174757"/>
            <a:ext cx="5395960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294820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STATEMENT/PROJECT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10D7-CDEA-36DE-1E61-4F4445F9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</a:rPr>
              <a:t>Identify the data source and loaded to the database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</a:rPr>
              <a:t>Clean and model the data as per requirement for analysis</a:t>
            </a:r>
          </a:p>
          <a:p>
            <a:pPr algn="l"/>
            <a:r>
              <a:rPr lang="en-US" dirty="0">
                <a:solidFill>
                  <a:srgbClr val="111111"/>
                </a:solidFill>
              </a:rPr>
              <a:t>Executing ad-hoc request and creating dashboards</a:t>
            </a:r>
            <a:endParaRPr lang="en-US" b="0" i="0" dirty="0">
              <a:solidFill>
                <a:srgbClr val="111111"/>
              </a:solidFill>
              <a:effectLst/>
            </a:endParaRPr>
          </a:p>
          <a:p>
            <a:pPr algn="l"/>
            <a:endParaRPr lang="en-US" b="0" i="0" dirty="0">
              <a:solidFill>
                <a:srgbClr val="11111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147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210D7-CDEA-36DE-1E61-4F4445F97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</a:rPr>
              <a:t>There are 6 tables provided, 2 dimension tables (customer, product) and 4 fact tables (gross_price, manufacturing cost, sales_monthly, preinvoice_deductions)</a:t>
            </a:r>
          </a:p>
          <a:p>
            <a:pPr algn="l"/>
            <a:r>
              <a:rPr lang="en-US" dirty="0">
                <a:solidFill>
                  <a:srgbClr val="111111"/>
                </a:solidFill>
              </a:rPr>
              <a:t>MySQL workbench was used to load the dump file and run the ad-hoc requests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</a:rPr>
              <a:t>Power BI was the tool used  for creating the visualizations</a:t>
            </a:r>
          </a:p>
          <a:p>
            <a:pPr algn="l"/>
            <a:r>
              <a:rPr lang="en-US" dirty="0">
                <a:solidFill>
                  <a:srgbClr val="111111"/>
                </a:solidFill>
              </a:rPr>
              <a:t>Data was imported, analyzed and transformed from MySQL database within Power Query</a:t>
            </a:r>
          </a:p>
          <a:p>
            <a:pPr algn="l"/>
            <a:r>
              <a:rPr lang="en-US" dirty="0">
                <a:solidFill>
                  <a:srgbClr val="111111"/>
                </a:solidFill>
              </a:rPr>
              <a:t>The relationships between the tables were created  within Power Pivot </a:t>
            </a:r>
            <a:endParaRPr lang="en-US" b="0" i="0" dirty="0">
              <a:solidFill>
                <a:srgbClr val="11111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582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CLEANING/TRANSFORMATION IN POWER QUERY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F84757-8624-43B4-3ED0-B3659A81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331308"/>
            <a:ext cx="7729727" cy="4193059"/>
          </a:xfrm>
        </p:spPr>
      </p:pic>
    </p:spTree>
    <p:extLst>
      <p:ext uri="{BB962C8B-B14F-4D97-AF65-F5344CB8AC3E}">
        <p14:creationId xmlns:p14="http://schemas.microsoft.com/office/powerpoint/2010/main" val="123714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modelling IN POWER pivot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CB39E-DC18-1B94-AFE6-1C79EC9FC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65405"/>
            <a:ext cx="7729727" cy="4300152"/>
          </a:xfrm>
        </p:spPr>
      </p:pic>
    </p:spTree>
    <p:extLst>
      <p:ext uri="{BB962C8B-B14F-4D97-AF65-F5344CB8AC3E}">
        <p14:creationId xmlns:p14="http://schemas.microsoft.com/office/powerpoint/2010/main" val="428484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11C0-681C-E59A-641E-DEA7C1EE7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E0A85-6D32-9469-1BCF-E670172A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few measures were created to calculate the KPIs as shown below:</a:t>
            </a:r>
          </a:p>
          <a:p>
            <a:pPr lvl="1"/>
            <a:r>
              <a:rPr lang="en-US" sz="1800" b="1" dirty="0">
                <a:solidFill>
                  <a:srgbClr val="1F2328"/>
                </a:solidFill>
                <a:latin typeface="+mj-lt"/>
              </a:rPr>
              <a:t>Unique </a:t>
            </a:r>
            <a:r>
              <a:rPr lang="en-US" sz="1800" b="1" i="0" dirty="0">
                <a:solidFill>
                  <a:srgbClr val="1F2328"/>
                </a:solidFill>
                <a:effectLst/>
                <a:latin typeface="+mj-lt"/>
              </a:rPr>
              <a:t>product count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+mj-lt"/>
              </a:rPr>
              <a:t> - Unique products sold counted from fact_sales_monthy</a:t>
            </a:r>
          </a:p>
          <a:p>
            <a:pPr lvl="1"/>
            <a:r>
              <a:rPr lang="en-US" sz="1800" b="1" i="0" dirty="0">
                <a:solidFill>
                  <a:srgbClr val="1F2328"/>
                </a:solidFill>
                <a:effectLst/>
                <a:latin typeface="+mj-lt"/>
              </a:rPr>
              <a:t>Percentage change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+mj-lt"/>
              </a:rPr>
              <a:t> - Unique Product 2021-Unique Product 2020 / Unique Product 2020</a:t>
            </a:r>
          </a:p>
          <a:p>
            <a:pPr lvl="1"/>
            <a:r>
              <a:rPr lang="en-US" sz="1800" b="1" i="0" dirty="0">
                <a:solidFill>
                  <a:srgbClr val="1F2328"/>
                </a:solidFill>
                <a:effectLst/>
                <a:latin typeface="+mj-lt"/>
              </a:rPr>
              <a:t>Difference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+mj-lt"/>
              </a:rPr>
              <a:t> - Unique Product 2021-Unique Product 2020 </a:t>
            </a:r>
          </a:p>
          <a:p>
            <a:pPr lvl="1"/>
            <a:r>
              <a:rPr lang="en-US" sz="1800" b="1" i="0" dirty="0">
                <a:solidFill>
                  <a:srgbClr val="1F2328"/>
                </a:solidFill>
                <a:effectLst/>
                <a:latin typeface="+mj-lt"/>
              </a:rPr>
              <a:t>Min and Max manufacturing cost</a:t>
            </a:r>
            <a:r>
              <a:rPr lang="en-US" sz="1800" b="0" i="0" dirty="0">
                <a:solidFill>
                  <a:srgbClr val="1F2328"/>
                </a:solidFill>
                <a:effectLst/>
                <a:latin typeface="+mj-lt"/>
              </a:rPr>
              <a:t> - Minimum and maximum manufacturing cost is calculated from </a:t>
            </a:r>
            <a:r>
              <a:rPr lang="en-US" sz="1800" b="0" i="0" dirty="0" err="1">
                <a:solidFill>
                  <a:srgbClr val="1F2328"/>
                </a:solidFill>
                <a:effectLst/>
                <a:latin typeface="+mj-lt"/>
              </a:rPr>
              <a:t>fact_manufacturing_cost</a:t>
            </a:r>
            <a:endParaRPr lang="en-US" sz="1800" b="0" i="0" dirty="0">
              <a:solidFill>
                <a:srgbClr val="1F2328"/>
              </a:solidFill>
              <a:effectLst/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86958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9336</TotalTime>
  <Words>1146</Words>
  <Application>Microsoft Office PowerPoint</Application>
  <PresentationFormat>Widescreen</PresentationFormat>
  <Paragraphs>175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Gill Sans MT</vt:lpstr>
      <vt:lpstr>Wingdings</vt:lpstr>
      <vt:lpstr>Parcel</vt:lpstr>
      <vt:lpstr>DATA VISUALIZATION PROJECT   AD-HOC INSIGHTS for CONSUMER GOOD DOMAIN </vt:lpstr>
      <vt:lpstr>BUSINESS OBJECTIVE</vt:lpstr>
      <vt:lpstr>PowerPoint Presentation</vt:lpstr>
      <vt:lpstr>MARKETS </vt:lpstr>
      <vt:lpstr>PROBLEM STATEMENT/PROJECT SCOPE</vt:lpstr>
      <vt:lpstr>SOLUTION APPROACH</vt:lpstr>
      <vt:lpstr>DATA CLEANING/TRANSFORMATION IN POWER QUERY</vt:lpstr>
      <vt:lpstr>DATA modelling IN POWER pivot</vt:lpstr>
      <vt:lpstr>SOLUTION APPROACH</vt:lpstr>
      <vt:lpstr>SOLUTION APPROACH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INSIGHTS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Aryadevi R</dc:creator>
  <cp:lastModifiedBy>Aryadevi R</cp:lastModifiedBy>
  <cp:revision>2</cp:revision>
  <dcterms:created xsi:type="dcterms:W3CDTF">2024-09-23T06:14:01Z</dcterms:created>
  <dcterms:modified xsi:type="dcterms:W3CDTF">2024-10-01T13:31:26Z</dcterms:modified>
</cp:coreProperties>
</file>